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416" r:id="rId2"/>
    <p:sldId id="380" r:id="rId3"/>
    <p:sldId id="382" r:id="rId4"/>
    <p:sldId id="275" r:id="rId5"/>
    <p:sldId id="436" r:id="rId6"/>
    <p:sldId id="418" r:id="rId7"/>
    <p:sldId id="319" r:id="rId8"/>
    <p:sldId id="320" r:id="rId9"/>
    <p:sldId id="430" r:id="rId10"/>
    <p:sldId id="431" r:id="rId11"/>
    <p:sldId id="438" r:id="rId12"/>
    <p:sldId id="437" r:id="rId13"/>
    <p:sldId id="432" r:id="rId14"/>
    <p:sldId id="433" r:id="rId15"/>
    <p:sldId id="434" r:id="rId16"/>
    <p:sldId id="420" r:id="rId17"/>
    <p:sldId id="375" r:id="rId18"/>
    <p:sldId id="415" r:id="rId19"/>
  </p:sldIdLst>
  <p:sldSz cx="12192000" cy="6858000"/>
  <p:notesSz cx="6735763" cy="98663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08" autoAdjust="0"/>
    <p:restoredTop sz="99466" autoAdjust="0"/>
  </p:normalViewPr>
  <p:slideViewPr>
    <p:cSldViewPr snapToGrid="0">
      <p:cViewPr varScale="1">
        <p:scale>
          <a:sx n="116" d="100"/>
          <a:sy n="116" d="100"/>
        </p:scale>
        <p:origin x="-348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8830" cy="495029"/>
          </a:xfrm>
          <a:prstGeom prst="rect">
            <a:avLst/>
          </a:prstGeom>
        </p:spPr>
        <p:txBody>
          <a:bodyPr vert="horz" lIns="90763" tIns="45382" rIns="90763" bIns="45382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5375" y="0"/>
            <a:ext cx="2918830" cy="495029"/>
          </a:xfrm>
          <a:prstGeom prst="rect">
            <a:avLst/>
          </a:prstGeom>
        </p:spPr>
        <p:txBody>
          <a:bodyPr vert="horz" lIns="90763" tIns="45382" rIns="90763" bIns="45382" rtlCol="0"/>
          <a:lstStyle>
            <a:lvl1pPr algn="r">
              <a:defRPr sz="1200"/>
            </a:lvl1pPr>
          </a:lstStyle>
          <a:p>
            <a:fld id="{FB526C33-1416-4ED9-90E1-C88ACC38A040}" type="datetimeFigureOut">
              <a:rPr lang="ru-RU" smtClean="0"/>
              <a:t>18.06.2019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63" tIns="45382" rIns="90763" bIns="45382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0763" tIns="45382" rIns="90763" bIns="45382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371286"/>
            <a:ext cx="2918830" cy="495028"/>
          </a:xfrm>
          <a:prstGeom prst="rect">
            <a:avLst/>
          </a:prstGeom>
        </p:spPr>
        <p:txBody>
          <a:bodyPr vert="horz" lIns="90763" tIns="45382" rIns="90763" bIns="45382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5375" y="9371286"/>
            <a:ext cx="2918830" cy="495028"/>
          </a:xfrm>
          <a:prstGeom prst="rect">
            <a:avLst/>
          </a:prstGeom>
        </p:spPr>
        <p:txBody>
          <a:bodyPr vert="horz" lIns="90763" tIns="45382" rIns="90763" bIns="45382" rtlCol="0" anchor="b"/>
          <a:lstStyle>
            <a:lvl1pPr algn="r">
              <a:defRPr sz="1200"/>
            </a:lvl1pPr>
          </a:lstStyle>
          <a:p>
            <a:fld id="{71A43981-8540-47DD-969F-040FC34CC0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9145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09575" y="1233488"/>
            <a:ext cx="5916613" cy="33289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Сегодня из за резистентности микроорганизмов к АМП умирает 700 </a:t>
            </a:r>
            <a:r>
              <a:rPr lang="ru-RU" dirty="0" err="1" smtClean="0"/>
              <a:t>тыс</a:t>
            </a:r>
            <a:r>
              <a:rPr lang="ru-RU" dirty="0" smtClean="0"/>
              <a:t> чел. К 2050г будет умирать более 10млн чел, если мы не справимся с этой глобальной угрозой человечеству. это больше от сердечно-сосудистых и онкологических болезней. Глобальный план ВОЗ по борьбе с АМР, 2015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699117-6485-45E5-8550-C907B3ACE57A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55108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09575" y="1233488"/>
            <a:ext cx="5916613" cy="33289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Правительством РФ утверждена новая госпрограмма развития здравоохранения на 2018 - 2025 годы.    Среди целей программы:</a:t>
            </a:r>
          </a:p>
          <a:p>
            <a:r>
              <a:rPr lang="ru-RU" dirty="0" smtClean="0"/>
              <a:t>- увеличение к 2025 году ожидаемой продолжительности жизни при рождении до 76 лет;</a:t>
            </a:r>
          </a:p>
          <a:p>
            <a:r>
              <a:rPr lang="ru-RU" dirty="0" smtClean="0"/>
              <a:t>В послании Федеральному собранию президент также обозначил </a:t>
            </a:r>
            <a:r>
              <a:rPr lang="ru-RU" dirty="0" err="1" smtClean="0"/>
              <a:t>здоровьесбережение</a:t>
            </a:r>
            <a:r>
              <a:rPr lang="ru-RU" dirty="0" smtClean="0"/>
              <a:t>  населения как основную задачу здравоохранения. Россия должна войти в клуб 80+ к 2030г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699117-6485-45E5-8550-C907B3ACE57A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0135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A3FAD-DB66-41C0-81CC-2D49B63ADEB9}" type="datetimeFigureOut">
              <a:rPr lang="ru-RU" smtClean="0"/>
              <a:t>18.06.2019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D1152-09D9-46E4-98FC-DF07C2D5E5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02784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A3FAD-DB66-41C0-81CC-2D49B63ADEB9}" type="datetimeFigureOut">
              <a:rPr lang="ru-RU" smtClean="0"/>
              <a:t>18.06.2019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D1152-09D9-46E4-98FC-DF07C2D5E5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40076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A3FAD-DB66-41C0-81CC-2D49B63ADEB9}" type="datetimeFigureOut">
              <a:rPr lang="ru-RU" smtClean="0"/>
              <a:t>18.06.2019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D1152-09D9-46E4-98FC-DF07C2D5E5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0612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A3FAD-DB66-41C0-81CC-2D49B63ADEB9}" type="datetimeFigureOut">
              <a:rPr lang="ru-RU" smtClean="0"/>
              <a:t>18.06.2019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D1152-09D9-46E4-98FC-DF07C2D5E5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66752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A3FAD-DB66-41C0-81CC-2D49B63ADEB9}" type="datetimeFigureOut">
              <a:rPr lang="ru-RU" smtClean="0"/>
              <a:t>18.06.2019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D1152-09D9-46E4-98FC-DF07C2D5E5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56457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A3FAD-DB66-41C0-81CC-2D49B63ADEB9}" type="datetimeFigureOut">
              <a:rPr lang="ru-RU" smtClean="0"/>
              <a:t>18.06.2019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D1152-09D9-46E4-98FC-DF07C2D5E5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2007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A3FAD-DB66-41C0-81CC-2D49B63ADEB9}" type="datetimeFigureOut">
              <a:rPr lang="ru-RU" smtClean="0"/>
              <a:t>18.06.2019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D1152-09D9-46E4-98FC-DF07C2D5E5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41176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A3FAD-DB66-41C0-81CC-2D49B63ADEB9}" type="datetimeFigureOut">
              <a:rPr lang="ru-RU" smtClean="0"/>
              <a:t>18.06.2019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D1152-09D9-46E4-98FC-DF07C2D5E5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0923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A3FAD-DB66-41C0-81CC-2D49B63ADEB9}" type="datetimeFigureOut">
              <a:rPr lang="ru-RU" smtClean="0"/>
              <a:t>18.06.2019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D1152-09D9-46E4-98FC-DF07C2D5E5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7088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A3FAD-DB66-41C0-81CC-2D49B63ADEB9}" type="datetimeFigureOut">
              <a:rPr lang="ru-RU" smtClean="0"/>
              <a:t>18.06.2019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D1152-09D9-46E4-98FC-DF07C2D5E5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0917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A3FAD-DB66-41C0-81CC-2D49B63ADEB9}" type="datetimeFigureOut">
              <a:rPr lang="ru-RU" smtClean="0"/>
              <a:t>18.06.2019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D1152-09D9-46E4-98FC-DF07C2D5E5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8043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BA3FAD-DB66-41C0-81CC-2D49B63ADEB9}" type="datetimeFigureOut">
              <a:rPr lang="ru-RU" smtClean="0"/>
              <a:t>18.06.2019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1D1152-09D9-46E4-98FC-DF07C2D5E5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2171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697" y="437376"/>
            <a:ext cx="3082834" cy="706168"/>
          </a:xfrm>
          <a:prstGeom prst="rect">
            <a:avLst/>
          </a:prstGeom>
        </p:spPr>
      </p:pic>
      <p:sp>
        <p:nvSpPr>
          <p:cNvPr id="7" name="Скругленный прямоугольник 6"/>
          <p:cNvSpPr/>
          <p:nvPr/>
        </p:nvSpPr>
        <p:spPr>
          <a:xfrm>
            <a:off x="128954" y="1122363"/>
            <a:ext cx="11910646" cy="525114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Опыт работы </a:t>
            </a:r>
          </a:p>
          <a:p>
            <a:pPr algn="ctr"/>
            <a:endParaRPr lang="ru-RU" sz="3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Региональным календарем вакцинации 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Ханты-Мансийского автономного округа – 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Югры</a:t>
            </a:r>
          </a:p>
          <a:p>
            <a:pPr algn="just"/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3733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3755" y="398077"/>
            <a:ext cx="11265876" cy="5707429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200" b="1" dirty="0" smtClean="0">
                <a:latin typeface="+mn-lt"/>
              </a:rPr>
              <a:t>С </a:t>
            </a:r>
            <a:r>
              <a:rPr lang="ru-RU" sz="2200" b="1" dirty="0">
                <a:latin typeface="+mn-lt"/>
              </a:rPr>
              <a:t>целью организации и проведения противоэпидемических и профилактических мероприятий </a:t>
            </a:r>
            <a:r>
              <a:rPr lang="ru-RU" sz="2200" b="1" dirty="0" smtClean="0">
                <a:latin typeface="+mn-lt"/>
              </a:rPr>
              <a:t>в лечебных учреждениях созданы:</a:t>
            </a:r>
            <a:br>
              <a:rPr lang="ru-RU" sz="2200" b="1" dirty="0" smtClean="0">
                <a:latin typeface="+mn-lt"/>
              </a:rPr>
            </a:br>
            <a:r>
              <a:rPr lang="ru-RU" sz="2200" b="1" dirty="0" smtClean="0">
                <a:latin typeface="+mn-lt"/>
              </a:rPr>
              <a:t> </a:t>
            </a:r>
            <a:r>
              <a:rPr lang="ru-RU" sz="2200" dirty="0" smtClean="0">
                <a:latin typeface="+mn-lt"/>
              </a:rPr>
              <a:t>- прививочные </a:t>
            </a:r>
            <a:r>
              <a:rPr lang="ru-RU" sz="2200" dirty="0">
                <a:latin typeface="+mn-lt"/>
              </a:rPr>
              <a:t>кабинеты в </a:t>
            </a:r>
            <a:r>
              <a:rPr lang="ru-RU" sz="2200" dirty="0" smtClean="0">
                <a:latin typeface="+mn-lt"/>
              </a:rPr>
              <a:t>поликлинике; </a:t>
            </a:r>
            <a:br>
              <a:rPr lang="ru-RU" sz="2200" dirty="0" smtClean="0">
                <a:latin typeface="+mn-lt"/>
              </a:rPr>
            </a:br>
            <a:r>
              <a:rPr lang="ru-RU" sz="2200" dirty="0">
                <a:latin typeface="+mn-lt"/>
              </a:rPr>
              <a:t> </a:t>
            </a:r>
            <a:r>
              <a:rPr lang="ru-RU" sz="2200" dirty="0" smtClean="0">
                <a:latin typeface="+mn-lt"/>
              </a:rPr>
              <a:t>- прививочные кабинеты в образовательных </a:t>
            </a:r>
            <a:r>
              <a:rPr lang="ru-RU" sz="2200" dirty="0">
                <a:latin typeface="+mn-lt"/>
              </a:rPr>
              <a:t>учреждениях, территориально закрепленных за </a:t>
            </a:r>
            <a:r>
              <a:rPr lang="ru-RU" sz="2200" dirty="0" smtClean="0">
                <a:latin typeface="+mn-lt"/>
              </a:rPr>
              <a:t>поликлиникой; </a:t>
            </a:r>
            <a:br>
              <a:rPr lang="ru-RU" sz="2200" dirty="0" smtClean="0">
                <a:latin typeface="+mn-lt"/>
              </a:rPr>
            </a:br>
            <a:r>
              <a:rPr lang="ru-RU" sz="2200" dirty="0" smtClean="0">
                <a:latin typeface="+mn-lt"/>
              </a:rPr>
              <a:t>- кабинет иммунопрофилактики; </a:t>
            </a:r>
            <a:br>
              <a:rPr lang="ru-RU" sz="2200" dirty="0" smtClean="0">
                <a:latin typeface="+mn-lt"/>
              </a:rPr>
            </a:br>
            <a:r>
              <a:rPr lang="ru-RU" sz="2200" dirty="0" smtClean="0">
                <a:latin typeface="+mn-lt"/>
              </a:rPr>
              <a:t>- прививочная картотека; </a:t>
            </a:r>
            <a:br>
              <a:rPr lang="ru-RU" sz="2200" dirty="0" smtClean="0">
                <a:latin typeface="+mn-lt"/>
              </a:rPr>
            </a:br>
            <a:r>
              <a:rPr lang="ru-RU" sz="2200" dirty="0" smtClean="0">
                <a:latin typeface="+mn-lt"/>
              </a:rPr>
              <a:t>- кабинет </a:t>
            </a:r>
            <a:r>
              <a:rPr lang="ru-RU" sz="2200" dirty="0">
                <a:latin typeface="+mn-lt"/>
              </a:rPr>
              <a:t>длительного хранения иммунобиологических </a:t>
            </a:r>
            <a:r>
              <a:rPr lang="ru-RU" sz="2200" dirty="0" smtClean="0">
                <a:latin typeface="+mn-lt"/>
              </a:rPr>
              <a:t>препаратов.</a:t>
            </a:r>
            <a:br>
              <a:rPr lang="ru-RU" sz="2200" dirty="0" smtClean="0">
                <a:latin typeface="+mn-lt"/>
              </a:rPr>
            </a:br>
            <a:r>
              <a:rPr lang="ru-RU" sz="2200" dirty="0">
                <a:latin typeface="+mn-lt"/>
              </a:rPr>
              <a:t/>
            </a:r>
            <a:br>
              <a:rPr lang="ru-RU" sz="2200" dirty="0">
                <a:latin typeface="+mn-lt"/>
              </a:rPr>
            </a:br>
            <a:r>
              <a:rPr lang="ru-RU" sz="2200" b="1" dirty="0" smtClean="0">
                <a:latin typeface="+mn-lt"/>
              </a:rPr>
              <a:t>Система приобретения, транспортировки, хранения  и реализации иммунобиологических препаратов в лечебном учреждении- сложная система:</a:t>
            </a:r>
            <a:br>
              <a:rPr lang="ru-RU" sz="2200" b="1" dirty="0" smtClean="0">
                <a:latin typeface="+mn-lt"/>
              </a:rPr>
            </a:br>
            <a:r>
              <a:rPr lang="ru-RU" sz="2200" dirty="0" smtClean="0">
                <a:latin typeface="+mn-lt"/>
              </a:rPr>
              <a:t>- перепись населения 2 раза в год: март-апрель и октябрь-ноябрь;</a:t>
            </a:r>
            <a:br>
              <a:rPr lang="ru-RU" sz="2200" dirty="0" smtClean="0">
                <a:latin typeface="+mn-lt"/>
              </a:rPr>
            </a:br>
            <a:r>
              <a:rPr lang="ru-RU" sz="2200" dirty="0" smtClean="0">
                <a:latin typeface="+mn-lt"/>
              </a:rPr>
              <a:t>-  защита заявки на вакцины на следующий год в вышестоящих организациях и ее </a:t>
            </a:r>
            <a:r>
              <a:rPr lang="ru-RU" sz="2200" dirty="0" err="1" smtClean="0">
                <a:latin typeface="+mn-lt"/>
              </a:rPr>
              <a:t>приобртение</a:t>
            </a:r>
            <a:r>
              <a:rPr lang="ru-RU" sz="2200" dirty="0" smtClean="0">
                <a:latin typeface="+mn-lt"/>
              </a:rPr>
              <a:t>;</a:t>
            </a:r>
            <a:br>
              <a:rPr lang="ru-RU" sz="2200" dirty="0" smtClean="0">
                <a:latin typeface="+mn-lt"/>
              </a:rPr>
            </a:br>
            <a:r>
              <a:rPr lang="ru-RU" sz="2200" dirty="0" smtClean="0">
                <a:latin typeface="+mn-lt"/>
              </a:rPr>
              <a:t>- расчет потребности на холодильники и </a:t>
            </a:r>
            <a:r>
              <a:rPr lang="ru-RU" sz="2200" dirty="0" err="1" smtClean="0">
                <a:latin typeface="+mn-lt"/>
              </a:rPr>
              <a:t>термоконтейнеры</a:t>
            </a:r>
            <a:r>
              <a:rPr lang="ru-RU" sz="2200" dirty="0" smtClean="0">
                <a:latin typeface="+mn-lt"/>
              </a:rPr>
              <a:t> и их приобретение;</a:t>
            </a:r>
            <a:br>
              <a:rPr lang="ru-RU" sz="2200" dirty="0" smtClean="0">
                <a:latin typeface="+mn-lt"/>
              </a:rPr>
            </a:br>
            <a:r>
              <a:rPr lang="ru-RU" sz="2200" dirty="0" smtClean="0">
                <a:latin typeface="+mn-lt"/>
              </a:rPr>
              <a:t>- контроль </a:t>
            </a:r>
            <a:r>
              <a:rPr lang="ru-RU" sz="2200" dirty="0">
                <a:latin typeface="+mn-lt"/>
              </a:rPr>
              <a:t>движения медицинских иммунобиологических препаратов, эффективность их </a:t>
            </a:r>
            <a:r>
              <a:rPr lang="ru-RU" sz="2200" dirty="0" smtClean="0">
                <a:latin typeface="+mn-lt"/>
              </a:rPr>
              <a:t>использования;  </a:t>
            </a:r>
            <a:br>
              <a:rPr lang="ru-RU" sz="2200" dirty="0" smtClean="0">
                <a:latin typeface="+mn-lt"/>
              </a:rPr>
            </a:br>
            <a:r>
              <a:rPr lang="ru-RU" sz="2200" dirty="0" smtClean="0">
                <a:latin typeface="+mn-lt"/>
              </a:rPr>
              <a:t>-  соблюдение правил транспортирования</a:t>
            </a:r>
            <a:r>
              <a:rPr lang="ru-RU" sz="2200" dirty="0">
                <a:latin typeface="+mn-lt"/>
              </a:rPr>
              <a:t>, хранения и использования медицинских иммунобиологических препаратов («</a:t>
            </a:r>
            <a:r>
              <a:rPr lang="ru-RU" sz="2200" dirty="0" err="1">
                <a:latin typeface="+mn-lt"/>
              </a:rPr>
              <a:t>холодовая</a:t>
            </a:r>
            <a:r>
              <a:rPr lang="ru-RU" sz="2200" dirty="0">
                <a:latin typeface="+mn-lt"/>
              </a:rPr>
              <a:t> цепь»)» и алгоритм действий сотрудников при аварийном отключении электроэнергии или холодильного </a:t>
            </a:r>
            <a:r>
              <a:rPr lang="ru-RU" sz="2200" dirty="0" smtClean="0">
                <a:latin typeface="+mn-lt"/>
              </a:rPr>
              <a:t>оборудования;</a:t>
            </a:r>
            <a:br>
              <a:rPr lang="ru-RU" sz="2200" dirty="0" smtClean="0">
                <a:latin typeface="+mn-lt"/>
              </a:rPr>
            </a:br>
            <a:r>
              <a:rPr lang="ru-RU" sz="2200" dirty="0" smtClean="0">
                <a:latin typeface="+mn-lt"/>
              </a:rPr>
              <a:t>- проведение тестовых контролей </a:t>
            </a:r>
            <a:r>
              <a:rPr lang="ru-RU" sz="2200" dirty="0">
                <a:latin typeface="+mn-lt"/>
              </a:rPr>
              <a:t>знаний медицинских работников по правилам «</a:t>
            </a:r>
            <a:r>
              <a:rPr lang="ru-RU" sz="2200" dirty="0" err="1">
                <a:latin typeface="+mn-lt"/>
              </a:rPr>
              <a:t>холодовой</a:t>
            </a:r>
            <a:r>
              <a:rPr lang="ru-RU" sz="2200" dirty="0">
                <a:latin typeface="+mn-lt"/>
              </a:rPr>
              <a:t> цепи</a:t>
            </a:r>
            <a:r>
              <a:rPr lang="ru-RU" sz="2200" dirty="0" smtClean="0">
                <a:latin typeface="+mn-lt"/>
              </a:rPr>
              <a:t>», вопросам вакцинопрофилактики.</a:t>
            </a:r>
            <a:br>
              <a:rPr lang="ru-RU" sz="2200" dirty="0" smtClean="0">
                <a:latin typeface="+mn-lt"/>
              </a:rPr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/>
              <a:t/>
            </a:r>
            <a:br>
              <a:rPr lang="ru-RU" sz="2400" b="1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049209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068626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latin typeface="+mn-lt"/>
              </a:rPr>
              <a:t>	Систематическая работа с обслуживающим населением (на примере 2018 года):</a:t>
            </a:r>
            <a:br>
              <a:rPr lang="ru-RU" sz="2400" b="1" dirty="0" smtClean="0">
                <a:latin typeface="+mn-lt"/>
              </a:rPr>
            </a:br>
            <a:r>
              <a:rPr lang="ru-RU" sz="2400" dirty="0">
                <a:latin typeface="+mn-lt"/>
              </a:rPr>
              <a:t>1. Проведено семинаров по повышению профессионального уровня в вопросах вакцинопрофилактики – 2 семинара, охвачено слушателей – 178 человек.</a:t>
            </a:r>
            <a:br>
              <a:rPr lang="ru-RU" sz="2400" dirty="0">
                <a:latin typeface="+mn-lt"/>
              </a:rPr>
            </a:br>
            <a:r>
              <a:rPr lang="ru-RU" sz="2400" dirty="0">
                <a:latin typeface="+mn-lt"/>
              </a:rPr>
              <a:t>2. О необходимости и безопасности иммунизации разработано:</a:t>
            </a:r>
            <a:br>
              <a:rPr lang="ru-RU" sz="2400" dirty="0">
                <a:latin typeface="+mn-lt"/>
              </a:rPr>
            </a:br>
            <a:r>
              <a:rPr lang="ru-RU" sz="2400" dirty="0" smtClean="0">
                <a:latin typeface="+mn-lt"/>
              </a:rPr>
              <a:t> бесед </a:t>
            </a:r>
            <a:r>
              <a:rPr lang="ru-RU" sz="2400" dirty="0">
                <a:latin typeface="+mn-lt"/>
              </a:rPr>
              <a:t>– 1,</a:t>
            </a:r>
            <a:br>
              <a:rPr lang="ru-RU" sz="2400" dirty="0">
                <a:latin typeface="+mn-lt"/>
              </a:rPr>
            </a:br>
            <a:r>
              <a:rPr lang="ru-RU" sz="2400" dirty="0" smtClean="0">
                <a:latin typeface="+mn-lt"/>
              </a:rPr>
              <a:t> лекций </a:t>
            </a:r>
            <a:r>
              <a:rPr lang="ru-RU" sz="2400" dirty="0">
                <a:latin typeface="+mn-lt"/>
              </a:rPr>
              <a:t>– 1,</a:t>
            </a:r>
            <a:br>
              <a:rPr lang="ru-RU" sz="2400" dirty="0">
                <a:latin typeface="+mn-lt"/>
              </a:rPr>
            </a:br>
            <a:r>
              <a:rPr lang="ru-RU" sz="2400" dirty="0">
                <a:latin typeface="+mn-lt"/>
              </a:rPr>
              <a:t>3. Медицинскими сестрами и фельдшерами проведено 536 бесед, охвачено </a:t>
            </a:r>
            <a:r>
              <a:rPr lang="ru-RU" sz="2400" dirty="0" smtClean="0">
                <a:latin typeface="+mn-lt"/>
              </a:rPr>
              <a:t>  слушателей </a:t>
            </a:r>
            <a:r>
              <a:rPr lang="ru-RU" sz="2400" dirty="0">
                <a:latin typeface="+mn-lt"/>
              </a:rPr>
              <a:t>– 1418 человека.</a:t>
            </a:r>
            <a:br>
              <a:rPr lang="ru-RU" sz="2400" dirty="0">
                <a:latin typeface="+mn-lt"/>
              </a:rPr>
            </a:br>
            <a:r>
              <a:rPr lang="ru-RU" sz="2400" dirty="0">
                <a:latin typeface="+mn-lt"/>
              </a:rPr>
              <a:t>4. Врачами – педиатрами </a:t>
            </a:r>
            <a:r>
              <a:rPr lang="ru-RU" sz="2400" dirty="0" smtClean="0">
                <a:latin typeface="+mn-lt"/>
              </a:rPr>
              <a:t>в </a:t>
            </a:r>
            <a:r>
              <a:rPr lang="ru-RU" sz="2400" dirty="0">
                <a:latin typeface="+mn-lt"/>
              </a:rPr>
              <a:t>школах и детских садах прочитаны лекции –4, охвачено слушателей – 167 человек.</a:t>
            </a:r>
            <a:br>
              <a:rPr lang="ru-RU" sz="2400" dirty="0">
                <a:latin typeface="+mn-lt"/>
              </a:rPr>
            </a:br>
            <a:r>
              <a:rPr lang="ru-RU" sz="2400" dirty="0">
                <a:latin typeface="+mn-lt"/>
              </a:rPr>
              <a:t>5. Оформлена наглядная агитация:</a:t>
            </a:r>
            <a:br>
              <a:rPr lang="ru-RU" sz="2400" dirty="0">
                <a:latin typeface="+mn-lt"/>
              </a:rPr>
            </a:br>
            <a:r>
              <a:rPr lang="ru-RU" sz="2400" dirty="0">
                <a:latin typeface="+mn-lt"/>
              </a:rPr>
              <a:t>уголки здоровья – 28, </a:t>
            </a:r>
            <a:br>
              <a:rPr lang="ru-RU" sz="2400" dirty="0">
                <a:latin typeface="+mn-lt"/>
              </a:rPr>
            </a:br>
            <a:r>
              <a:rPr lang="ru-RU" sz="2400" dirty="0">
                <a:latin typeface="+mn-lt"/>
              </a:rPr>
              <a:t>стенды –3, </a:t>
            </a:r>
            <a:br>
              <a:rPr lang="ru-RU" sz="2400" dirty="0">
                <a:latin typeface="+mn-lt"/>
              </a:rPr>
            </a:br>
            <a:r>
              <a:rPr lang="ru-RU" sz="2400" dirty="0">
                <a:latin typeface="+mn-lt"/>
              </a:rPr>
              <a:t>бюллетени – 3.</a:t>
            </a:r>
            <a:br>
              <a:rPr lang="ru-RU" sz="2400" dirty="0">
                <a:latin typeface="+mn-lt"/>
              </a:rPr>
            </a:br>
            <a:r>
              <a:rPr lang="ru-RU" sz="2400" dirty="0">
                <a:latin typeface="+mn-lt"/>
              </a:rPr>
              <a:t>6. Проведено бесед в «</a:t>
            </a:r>
            <a:r>
              <a:rPr lang="ru-RU" sz="2400" dirty="0" smtClean="0">
                <a:latin typeface="+mn-lt"/>
              </a:rPr>
              <a:t>Школе молодой </a:t>
            </a:r>
            <a:r>
              <a:rPr lang="ru-RU" sz="2400" dirty="0">
                <a:latin typeface="+mn-lt"/>
              </a:rPr>
              <a:t>матери»: количество - 1, охвачено слушателей – 1009</a:t>
            </a:r>
            <a:r>
              <a:rPr lang="ru-RU" sz="2400" dirty="0" smtClean="0">
                <a:latin typeface="+mn-lt"/>
              </a:rPr>
              <a:t>.</a:t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7. Систематическое обновление информации на сайте медицинской организации.</a:t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8. проведение анкетирования законных представителей</a:t>
            </a:r>
            <a:r>
              <a:rPr lang="ru-RU" sz="2400" dirty="0" smtClean="0"/>
              <a:t>.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>
                <a:latin typeface="+mn-lt"/>
              </a:rPr>
              <a:t/>
            </a:r>
            <a:br>
              <a:rPr lang="ru-RU" sz="2400" dirty="0" smtClean="0">
                <a:latin typeface="+mn-lt"/>
              </a:rPr>
            </a:br>
            <a:endParaRPr lang="ru-RU" sz="2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096876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/>
              <a:t>Структура обращаемости на иммунологическую комиссию </a:t>
            </a:r>
            <a:br>
              <a:rPr lang="ru-RU" sz="2400" b="1" dirty="0"/>
            </a:br>
            <a:r>
              <a:rPr lang="ru-RU" sz="2400" b="1" dirty="0"/>
              <a:t>БУ «</a:t>
            </a:r>
            <a:r>
              <a:rPr lang="ru-RU" sz="2400" b="1" dirty="0" err="1"/>
              <a:t>Сургутская</a:t>
            </a:r>
            <a:r>
              <a:rPr lang="ru-RU" sz="2400" b="1" dirty="0"/>
              <a:t> городская клиническая поликлиника № 5», </a:t>
            </a:r>
            <a:r>
              <a:rPr lang="ru-RU" sz="2400" b="1" dirty="0" smtClean="0"/>
              <a:t>2016-2018 </a:t>
            </a:r>
            <a:r>
              <a:rPr lang="ru-RU" sz="2400" b="1" dirty="0"/>
              <a:t>годы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11267403"/>
              </p:ext>
            </p:extLst>
          </p:nvPr>
        </p:nvGraphicFramePr>
        <p:xfrm>
          <a:off x="984740" y="2086706"/>
          <a:ext cx="10609384" cy="362243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70554"/>
                <a:gridCol w="1039805"/>
                <a:gridCol w="1039805"/>
                <a:gridCol w="1039805"/>
                <a:gridCol w="1039805"/>
                <a:gridCol w="1039805"/>
                <a:gridCol w="1039805"/>
              </a:tblGrid>
              <a:tr h="603739"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</a:rPr>
                        <a:t>2016 </a:t>
                      </a:r>
                      <a:r>
                        <a:rPr lang="ru-RU" sz="2400" dirty="0">
                          <a:effectLst/>
                        </a:rPr>
                        <a:t>год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</a:rPr>
                        <a:t>2017 </a:t>
                      </a:r>
                      <a:r>
                        <a:rPr lang="ru-RU" sz="2400" dirty="0">
                          <a:effectLst/>
                        </a:rPr>
                        <a:t>год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</a:rPr>
                        <a:t>2018 </a:t>
                      </a:r>
                      <a:r>
                        <a:rPr lang="ru-RU" sz="2400" dirty="0">
                          <a:effectLst/>
                        </a:rPr>
                        <a:t>год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373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effectLst/>
                        </a:rPr>
                        <a:t>Абс</a:t>
                      </a:r>
                      <a:r>
                        <a:rPr lang="ru-RU" sz="2400" dirty="0">
                          <a:effectLst/>
                        </a:rPr>
                        <a:t>.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%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effectLst/>
                        </a:rPr>
                        <a:t>Абс</a:t>
                      </a:r>
                      <a:r>
                        <a:rPr lang="ru-RU" sz="2400" dirty="0">
                          <a:effectLst/>
                        </a:rPr>
                        <a:t>.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%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effectLst/>
                        </a:rPr>
                        <a:t>Абс</a:t>
                      </a:r>
                      <a:r>
                        <a:rPr lang="ru-RU" sz="2400" dirty="0">
                          <a:effectLst/>
                        </a:rPr>
                        <a:t>.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%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60373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Проведено заседаний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155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115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</a:rPr>
                        <a:t>182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60373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Принято человек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1827</a:t>
                      </a:r>
                      <a:endParaRPr lang="ru-RU" sz="2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2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1662</a:t>
                      </a:r>
                      <a:endParaRPr lang="ru-RU" sz="2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2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</a:rPr>
                        <a:t>1856</a:t>
                      </a:r>
                      <a:endParaRPr lang="ru-RU" sz="2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2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603739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в т.ч. по поводу отказа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1669</a:t>
                      </a:r>
                      <a:endParaRPr lang="ru-RU" sz="24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91,4</a:t>
                      </a:r>
                      <a:endParaRPr lang="ru-RU" sz="24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1526</a:t>
                      </a:r>
                      <a:endParaRPr lang="ru-RU" sz="2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91,8</a:t>
                      </a:r>
                      <a:endParaRPr lang="ru-RU" sz="2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</a:rPr>
                        <a:t>1719</a:t>
                      </a:r>
                      <a:endParaRPr lang="ru-RU" sz="2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</a:rPr>
                        <a:t>92,6</a:t>
                      </a:r>
                      <a:endParaRPr lang="ru-RU" sz="2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603739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медицинского отвода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158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8,6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136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8,2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137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</a:rPr>
                        <a:t>7,4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57109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246690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>
                <a:latin typeface="+mn-lt"/>
              </a:rPr>
              <a:t>При </a:t>
            </a:r>
            <a:r>
              <a:rPr lang="ru-RU" sz="2700" b="1" dirty="0">
                <a:latin typeface="+mn-lt"/>
              </a:rPr>
              <a:t>выявлении детей с подозрением на поствакцинальное осложнение </a:t>
            </a:r>
            <a:r>
              <a:rPr lang="ru-RU" sz="2700" dirty="0" smtClean="0">
                <a:latin typeface="+mn-lt"/>
              </a:rPr>
              <a:t>проводится </a:t>
            </a:r>
            <a:r>
              <a:rPr lang="ru-RU" sz="2700" dirty="0">
                <a:latin typeface="+mn-lt"/>
              </a:rPr>
              <a:t>обследование ребенка, лечение, диспансеризация, дальнейшая вакцинация, при необходимости госпитализация. </a:t>
            </a:r>
            <a:br>
              <a:rPr lang="ru-RU" sz="2700" dirty="0">
                <a:latin typeface="+mn-lt"/>
              </a:rPr>
            </a:br>
            <a:r>
              <a:rPr lang="ru-RU" sz="2700" dirty="0" smtClean="0">
                <a:latin typeface="+mn-lt"/>
              </a:rPr>
              <a:t>	</a:t>
            </a:r>
            <a:r>
              <a:rPr lang="ru-RU" sz="2700" b="1" u="sng" dirty="0" smtClean="0">
                <a:latin typeface="+mn-lt"/>
              </a:rPr>
              <a:t>Работа </a:t>
            </a:r>
            <a:r>
              <a:rPr lang="ru-RU" sz="2700" b="1" u="sng" dirty="0">
                <a:latin typeface="+mn-lt"/>
              </a:rPr>
              <a:t>регламентирована следующими документами:</a:t>
            </a:r>
            <a:br>
              <a:rPr lang="ru-RU" sz="2700" b="1" u="sng" dirty="0">
                <a:latin typeface="+mn-lt"/>
              </a:rPr>
            </a:br>
            <a:r>
              <a:rPr lang="ru-RU" sz="2700" dirty="0" smtClean="0">
                <a:latin typeface="+mn-lt"/>
              </a:rPr>
              <a:t>- постановление </a:t>
            </a:r>
            <a:r>
              <a:rPr lang="ru-RU" sz="2700" dirty="0">
                <a:latin typeface="+mn-lt"/>
              </a:rPr>
              <a:t>Правительства Российской Федерации от 02.08.99 N 885 "Об </a:t>
            </a:r>
            <a:r>
              <a:rPr lang="ru-RU" sz="2700" dirty="0" smtClean="0">
                <a:latin typeface="+mn-lt"/>
              </a:rPr>
              <a:t>утверждении перечня поствакцинальных осложнений</a:t>
            </a:r>
            <a:r>
              <a:rPr lang="ru-RU" sz="2700" dirty="0">
                <a:latin typeface="+mn-lt"/>
              </a:rPr>
              <a:t>, вызванных профилактическими прививками, включенными </a:t>
            </a:r>
            <a:r>
              <a:rPr lang="ru-RU" sz="2700" dirty="0" smtClean="0">
                <a:latin typeface="+mn-lt"/>
              </a:rPr>
              <a:t>в национальный </a:t>
            </a:r>
            <a:r>
              <a:rPr lang="ru-RU" sz="2700" dirty="0">
                <a:latin typeface="+mn-lt"/>
              </a:rPr>
              <a:t>календарь профилактических прививок, и </a:t>
            </a:r>
            <a:r>
              <a:rPr lang="ru-RU" sz="2700" dirty="0" smtClean="0">
                <a:latin typeface="+mn-lt"/>
              </a:rPr>
              <a:t>профилактическими прививками </a:t>
            </a:r>
            <a:r>
              <a:rPr lang="ru-RU" sz="2700" dirty="0">
                <a:latin typeface="+mn-lt"/>
              </a:rPr>
              <a:t>по эпидемическим </a:t>
            </a:r>
            <a:r>
              <a:rPr lang="ru-RU" sz="2700" dirty="0" smtClean="0">
                <a:latin typeface="+mn-lt"/>
              </a:rPr>
              <a:t>показаниям, дающих право гражданам на получение государственных единовременных пособий";</a:t>
            </a:r>
            <a:r>
              <a:rPr lang="ru-RU" sz="2700" dirty="0">
                <a:latin typeface="+mn-lt"/>
              </a:rPr>
              <a:t/>
            </a:r>
            <a:br>
              <a:rPr lang="ru-RU" sz="2700" dirty="0">
                <a:latin typeface="+mn-lt"/>
              </a:rPr>
            </a:br>
            <a:r>
              <a:rPr lang="ru-RU" sz="2700" dirty="0" smtClean="0">
                <a:latin typeface="+mn-lt"/>
              </a:rPr>
              <a:t>- постановление </a:t>
            </a:r>
            <a:r>
              <a:rPr lang="ru-RU" sz="2700" dirty="0">
                <a:latin typeface="+mn-lt"/>
              </a:rPr>
              <a:t>Правительства Российской Федерации от 27.12.00 N 1013 "О порядке выплаты государственных единовременных пособий и ежемесячных денежных компенсаций </a:t>
            </a:r>
            <a:r>
              <a:rPr lang="ru-RU" sz="2700" dirty="0" smtClean="0">
                <a:latin typeface="+mn-lt"/>
              </a:rPr>
              <a:t>гражданам при возникновении </a:t>
            </a:r>
            <a:r>
              <a:rPr lang="ru-RU" sz="2700" dirty="0">
                <a:latin typeface="+mn-lt"/>
              </a:rPr>
              <a:t>у них поствакцинальных осложнений";</a:t>
            </a:r>
            <a:br>
              <a:rPr lang="ru-RU" sz="2700" dirty="0">
                <a:latin typeface="+mn-lt"/>
              </a:rPr>
            </a:br>
            <a:r>
              <a:rPr lang="ru-RU" sz="2700" dirty="0" smtClean="0">
                <a:latin typeface="+mn-lt"/>
              </a:rPr>
              <a:t>- методические </a:t>
            </a:r>
            <a:r>
              <a:rPr lang="ru-RU" sz="2700" dirty="0">
                <a:latin typeface="+mn-lt"/>
              </a:rPr>
              <a:t>указания МУ 3.3.1.1123-02 «Мониторинг поствакцинальных осложнений и их профилактика»;</a:t>
            </a:r>
            <a:br>
              <a:rPr lang="ru-RU" sz="2700" dirty="0">
                <a:latin typeface="+mn-lt"/>
              </a:rPr>
            </a:br>
            <a:r>
              <a:rPr lang="ru-RU" sz="2700" dirty="0" smtClean="0">
                <a:latin typeface="+mn-lt"/>
              </a:rPr>
              <a:t>- методические </a:t>
            </a:r>
            <a:r>
              <a:rPr lang="ru-RU" sz="2700" dirty="0">
                <a:latin typeface="+mn-lt"/>
              </a:rPr>
              <a:t>указания МУ 3.3.1879-04 «Расследование случаев поствакцинальных осложнений».</a:t>
            </a:r>
            <a:r>
              <a:rPr lang="ru-RU" dirty="0">
                <a:latin typeface="+mn-lt"/>
              </a:rPr>
              <a:t/>
            </a:r>
            <a:br>
              <a:rPr lang="ru-RU" dirty="0">
                <a:latin typeface="+mn-lt"/>
              </a:rPr>
            </a:br>
            <a:endParaRPr lang="ru-RU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10284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39261" y="365125"/>
            <a:ext cx="11312769" cy="1175351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/>
              <a:t>Структура поствакцинальных реакций и осложнений по степени тяжести у детей, привитых в БУ «</a:t>
            </a:r>
            <a:r>
              <a:rPr lang="ru-RU" sz="2400" b="1" dirty="0" err="1"/>
              <a:t>Сургутская</a:t>
            </a:r>
            <a:r>
              <a:rPr lang="ru-RU" sz="2400" b="1" dirty="0"/>
              <a:t> городская клиническая поликлиника № 5», </a:t>
            </a:r>
            <a:r>
              <a:rPr lang="ru-RU" sz="2400" b="1" dirty="0" smtClean="0"/>
              <a:t>2016-2018 </a:t>
            </a:r>
            <a:r>
              <a:rPr lang="ru-RU" sz="2400" b="1" dirty="0"/>
              <a:t>годы</a:t>
            </a:r>
            <a:br>
              <a:rPr lang="ru-RU" sz="2400" b="1" dirty="0"/>
            </a:br>
            <a:endParaRPr lang="ru-RU" sz="2400" b="1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39513111"/>
              </p:ext>
            </p:extLst>
          </p:nvPr>
        </p:nvGraphicFramePr>
        <p:xfrm>
          <a:off x="281352" y="1512279"/>
          <a:ext cx="11629293" cy="526219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31779"/>
                <a:gridCol w="987153"/>
                <a:gridCol w="987153"/>
                <a:gridCol w="987153"/>
                <a:gridCol w="987153"/>
                <a:gridCol w="987153"/>
                <a:gridCol w="961749"/>
              </a:tblGrid>
              <a:tr h="330576"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2016 </a:t>
                      </a:r>
                      <a:r>
                        <a:rPr lang="ru-RU" sz="2000" dirty="0">
                          <a:effectLst/>
                        </a:rPr>
                        <a:t>год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2017 </a:t>
                      </a:r>
                      <a:r>
                        <a:rPr lang="ru-RU" sz="2000" dirty="0">
                          <a:effectLst/>
                        </a:rPr>
                        <a:t>год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2018 </a:t>
                      </a:r>
                      <a:r>
                        <a:rPr lang="ru-RU" sz="2000" dirty="0">
                          <a:effectLst/>
                        </a:rPr>
                        <a:t>год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057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Абс.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%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Абс.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%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Абс.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%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63413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Кол-во выполненных прививок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27693</a:t>
                      </a:r>
                      <a:endParaRPr lang="ru-RU" sz="2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 </a:t>
                      </a:r>
                      <a:endParaRPr lang="ru-RU" sz="2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27726</a:t>
                      </a:r>
                      <a:endParaRPr lang="ru-RU" sz="2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 </a:t>
                      </a:r>
                      <a:endParaRPr lang="ru-RU" sz="2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30189</a:t>
                      </a:r>
                      <a:endParaRPr lang="ru-RU" sz="2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3057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Поствакцинальные осложнения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0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0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0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3057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Поствакцинальные реакции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415</a:t>
                      </a:r>
                      <a:endParaRPr lang="ru-RU" sz="2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1,49</a:t>
                      </a:r>
                      <a:endParaRPr lang="ru-RU" sz="2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420</a:t>
                      </a:r>
                      <a:endParaRPr lang="ru-RU" sz="2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1,5</a:t>
                      </a:r>
                      <a:endParaRPr lang="ru-RU" sz="2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490</a:t>
                      </a:r>
                      <a:endParaRPr lang="ru-RU" sz="2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</a:rPr>
                        <a:t>1,6</a:t>
                      </a:r>
                      <a:endParaRPr lang="ru-RU" sz="2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305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в т.ч. слабые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182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43,9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187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44,5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240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48,9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30576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общие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172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169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229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30576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местные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10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18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11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305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средние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190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45,8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197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46,9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212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43,3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30576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общие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190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196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211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30576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местные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0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1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1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305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сильные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43</a:t>
                      </a:r>
                      <a:endParaRPr lang="ru-RU" sz="2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10,4</a:t>
                      </a:r>
                      <a:endParaRPr lang="ru-RU" sz="2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36</a:t>
                      </a:r>
                      <a:endParaRPr lang="ru-RU" sz="2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8,6</a:t>
                      </a:r>
                      <a:endParaRPr lang="ru-RU" sz="2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38</a:t>
                      </a:r>
                      <a:endParaRPr lang="ru-RU" sz="2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7,8</a:t>
                      </a:r>
                      <a:endParaRPr lang="ru-RU" sz="2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30576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общие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43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36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38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30576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местные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0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0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30576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патологические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0</a:t>
                      </a:r>
                      <a:endParaRPr lang="ru-RU" sz="2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2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0</a:t>
                      </a:r>
                      <a:endParaRPr lang="ru-RU" sz="2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2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0</a:t>
                      </a:r>
                      <a:endParaRPr lang="ru-RU" sz="2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2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95650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/>
              <a:t>Алгоритм действий при поствакцинальных реакциях и осложнениях</a:t>
            </a:r>
            <a:endParaRPr lang="ru-RU" sz="2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/>
              <a:t>Разработан алгоритм действий врача-педиатра участкового и медицинской сестры участковой по наблюдению, выявлению, предоставлению информации о поствакцинальных реакциях и осложнениях. </a:t>
            </a:r>
            <a:endParaRPr lang="ru-RU" sz="2400" dirty="0" smtClean="0"/>
          </a:p>
          <a:p>
            <a:r>
              <a:rPr lang="ru-RU" sz="2400" dirty="0" smtClean="0"/>
              <a:t>Любые </a:t>
            </a:r>
            <a:r>
              <a:rPr lang="ru-RU" sz="2400" dirty="0"/>
              <a:t>изменения в самочувствии привитого ребенка медицинская сестра, проводившая патронаж, регистрирует в «Истории развития ребенка» (форме № 112) или в «Медицинской карте ребенка» (форма № 026), </a:t>
            </a:r>
            <a:endParaRPr lang="ru-RU" sz="2400" dirty="0" smtClean="0"/>
          </a:p>
          <a:p>
            <a:r>
              <a:rPr lang="ru-RU" sz="2400" dirty="0" smtClean="0"/>
              <a:t>предоставляет </a:t>
            </a:r>
            <a:r>
              <a:rPr lang="ru-RU" sz="2400" dirty="0"/>
              <a:t>информацию в кабинет иммунопрофилактики. </a:t>
            </a:r>
            <a:endParaRPr lang="ru-RU" sz="2400" dirty="0" smtClean="0"/>
          </a:p>
          <a:p>
            <a:r>
              <a:rPr lang="ru-RU" sz="2400" dirty="0" smtClean="0"/>
              <a:t>Педиатр </a:t>
            </a:r>
            <a:r>
              <a:rPr lang="ru-RU" sz="2400" dirty="0"/>
              <a:t>по иммунопрофилактике определяет тяжесть реакции на прививку и при необходимости, определяет тактику дальнейшей иммунизации.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1591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с двумя скругленными соседними углами 7"/>
          <p:cNvSpPr/>
          <p:nvPr/>
        </p:nvSpPr>
        <p:spPr>
          <a:xfrm rot="10800000">
            <a:off x="7218665" y="2340570"/>
            <a:ext cx="4733987" cy="3824734"/>
          </a:xfrm>
          <a:prstGeom prst="round2SameRect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rtlCol="0" anchor="ctr"/>
          <a:lstStyle/>
          <a:p>
            <a:pPr algn="ctr"/>
            <a:endParaRPr lang="ru-RU" dirty="0"/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380960" y="285728"/>
            <a:ext cx="11811040" cy="87805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0" tIns="45720" rIns="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dirty="0" smtClean="0"/>
              <a:t>Совершенствование Регионального календаря прививок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7218665" y="1448790"/>
            <a:ext cx="4718315" cy="605641"/>
          </a:xfrm>
          <a:prstGeom prst="round2Same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algn="ctr"/>
            <a:r>
              <a:rPr lang="ru-RU" dirty="0" smtClean="0"/>
              <a:t>Управленческие решения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quarter" idx="4"/>
          </p:nvPr>
        </p:nvSpPr>
        <p:spPr>
          <a:xfrm>
            <a:off x="7218665" y="2278758"/>
            <a:ext cx="4718315" cy="3958554"/>
          </a:xfrm>
          <a:ln>
            <a:noFill/>
            <a:round/>
          </a:ln>
        </p:spPr>
        <p:txBody>
          <a:bodyPr>
            <a:noAutofit/>
          </a:bodyPr>
          <a:lstStyle/>
          <a:p>
            <a:pPr marL="180975" indent="-180975" algn="just">
              <a:spcBef>
                <a:spcPts val="0"/>
              </a:spcBef>
              <a:buClr>
                <a:srgbClr val="C00000"/>
              </a:buClr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Выделять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финансовые средства для полного обеспечения регионального календаря прививок, в который будут включены необходимые контингенты и в количествах, предусмотренных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санитарно-эпидемиологическими  правилами</a:t>
            </a:r>
          </a:p>
          <a:p>
            <a:pPr marL="0" indent="0" algn="just">
              <a:spcBef>
                <a:spcPts val="0"/>
              </a:spcBef>
              <a:buClr>
                <a:srgbClr val="C00000"/>
              </a:buClr>
              <a:buNone/>
            </a:pP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0975" indent="-180975" algn="just">
              <a:spcBef>
                <a:spcPts val="0"/>
              </a:spcBef>
              <a:buClr>
                <a:srgbClr val="C00000"/>
              </a:buClr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Заключить соглашение между союзом промышленников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округа (работодателей),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Губернатором и Союзом профсоюзом округа, возможно это дополнительное соглашение к имеющемуся трехстороннему соглашению в области социально-трудовых отношений, в котором будет предусмотрена разработка корпоративных календарей прививок с учетом Национального календаря и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Регионального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календаря по эпидемическим показаниям</a:t>
            </a:r>
          </a:p>
          <a:p>
            <a:pPr marL="180975" indent="-180975" algn="just">
              <a:spcBef>
                <a:spcPts val="0"/>
              </a:spcBef>
              <a:buClr>
                <a:srgbClr val="C00000"/>
              </a:buClr>
            </a:pP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0975" indent="-180975" algn="just">
              <a:spcBef>
                <a:spcPts val="0"/>
              </a:spcBef>
              <a:buClr>
                <a:srgbClr val="C00000"/>
              </a:buClr>
            </a:pPr>
            <a:endParaRPr lang="ru-RU" sz="1600" dirty="0"/>
          </a:p>
        </p:txBody>
      </p:sp>
      <p:sp>
        <p:nvSpPr>
          <p:cNvPr id="11" name="Прямоугольник с двумя скругленными соседними углами 10"/>
          <p:cNvSpPr/>
          <p:nvPr/>
        </p:nvSpPr>
        <p:spPr>
          <a:xfrm rot="10800000">
            <a:off x="240108" y="2340573"/>
            <a:ext cx="4733227" cy="3824735"/>
          </a:xfrm>
          <a:prstGeom prst="round2SameRect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rtlCol="0" anchor="ctr"/>
          <a:lstStyle/>
          <a:p>
            <a:pPr algn="ctr"/>
            <a:endParaRPr lang="ru-RU" dirty="0"/>
          </a:p>
        </p:txBody>
      </p:sp>
      <p:sp>
        <p:nvSpPr>
          <p:cNvPr id="12" name="Текст 4"/>
          <p:cNvSpPr>
            <a:spLocks noGrp="1"/>
          </p:cNvSpPr>
          <p:nvPr>
            <p:ph type="body" sz="quarter" idx="3"/>
          </p:nvPr>
        </p:nvSpPr>
        <p:spPr>
          <a:xfrm>
            <a:off x="240107" y="1446354"/>
            <a:ext cx="4733987" cy="608077"/>
          </a:xfrm>
          <a:prstGeom prst="round2Same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>
            <a:normAutofit fontScale="47500" lnSpcReduction="20000"/>
          </a:bodyPr>
          <a:lstStyle/>
          <a:p>
            <a:pPr algn="ctr"/>
            <a:endParaRPr lang="ru-RU" dirty="0" smtClean="0"/>
          </a:p>
          <a:p>
            <a:pPr algn="ctr"/>
            <a:r>
              <a:rPr lang="ru-RU" sz="4200" dirty="0" smtClean="0"/>
              <a:t>Предлагаемая </a:t>
            </a:r>
            <a:r>
              <a:rPr lang="ru-RU" sz="4200" dirty="0"/>
              <a:t>схема иммунизации</a:t>
            </a:r>
          </a:p>
          <a:p>
            <a:pPr algn="ctr"/>
            <a:endParaRPr lang="ru-RU" sz="4200" dirty="0"/>
          </a:p>
        </p:txBody>
      </p:sp>
      <p:sp>
        <p:nvSpPr>
          <p:cNvPr id="17" name="Объект 6"/>
          <p:cNvSpPr>
            <a:spLocks noGrp="1"/>
          </p:cNvSpPr>
          <p:nvPr>
            <p:ph sz="quarter" idx="4"/>
          </p:nvPr>
        </p:nvSpPr>
        <p:spPr>
          <a:xfrm>
            <a:off x="240108" y="2278759"/>
            <a:ext cx="4718315" cy="3886550"/>
          </a:xfrm>
          <a:ln>
            <a:solidFill>
              <a:schemeClr val="bg1"/>
            </a:solidFill>
            <a:round/>
          </a:ln>
        </p:spPr>
        <p:txBody>
          <a:bodyPr>
            <a:normAutofit/>
          </a:bodyPr>
          <a:lstStyle/>
          <a:p>
            <a:pPr lvl="0"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Предусмотреть плановую иммунизацию против ВПЧ без гендерного подхода</a:t>
            </a:r>
          </a:p>
          <a:p>
            <a:pPr lvl="0"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Ввести иммунизацию против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ротавирусной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нфекции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первого года жизни во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всех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муниципальных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образованиях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Включить ревакцинацию против коклюша  в 6-7 лет, подростков, взрослых в окружении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новорожденных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Предусмотреть плановую иммунизацию детского населения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против ветряной оспой в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возрасте 1-2 года, до поступления в организованные коллективы, тем самым ожидаемый эффект снижения заболеваемости наступит через 2-3 года</a:t>
            </a:r>
          </a:p>
          <a:p>
            <a:pPr algn="just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9388" indent="-179388">
              <a:spcBef>
                <a:spcPts val="0"/>
              </a:spcBef>
              <a:buClr>
                <a:srgbClr val="C00000"/>
              </a:buClr>
            </a:pPr>
            <a:endParaRPr lang="ru-RU" sz="1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35360" y="6165307"/>
            <a:ext cx="11809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*при недостаточном финансировании иммунизируются группы риска</a:t>
            </a:r>
          </a:p>
          <a:p>
            <a:r>
              <a:rPr lang="ru-RU" sz="1200" dirty="0" smtClean="0"/>
              <a:t>**</a:t>
            </a:r>
            <a:r>
              <a:rPr lang="en-US" sz="1200" dirty="0"/>
              <a:t>A.L. Greer, D.N. </a:t>
            </a:r>
            <a:r>
              <a:rPr lang="en-US" sz="1200" dirty="0" err="1"/>
              <a:t>Fisman</a:t>
            </a:r>
            <a:r>
              <a:rPr lang="en-US" sz="1200" dirty="0"/>
              <a:t> Keeping vulnerable children safe from pertussis: preventing nosocomial pertussis transmission in the neonatal intensive care unit Infect Control </a:t>
            </a:r>
            <a:r>
              <a:rPr lang="en-US" sz="1200" dirty="0" err="1"/>
              <a:t>Hosp</a:t>
            </a:r>
            <a:r>
              <a:rPr lang="en-US" sz="1200" dirty="0"/>
              <a:t> </a:t>
            </a:r>
            <a:r>
              <a:rPr lang="en-US" sz="1200" dirty="0" err="1"/>
              <a:t>Epidemiol</a:t>
            </a:r>
            <a:r>
              <a:rPr lang="en-US" sz="1200" dirty="0"/>
              <a:t>, 30 (11) (2009), pp. </a:t>
            </a:r>
            <a:r>
              <a:rPr lang="en-US" sz="1200" dirty="0" smtClean="0"/>
              <a:t>1084–1089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531750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12"/>
          <p:cNvSpPr>
            <a:spLocks/>
          </p:cNvSpPr>
          <p:nvPr/>
        </p:nvSpPr>
        <p:spPr bwMode="gray">
          <a:xfrm rot="6456333">
            <a:off x="8716293" y="3389787"/>
            <a:ext cx="4092383" cy="926101"/>
          </a:xfrm>
          <a:custGeom>
            <a:avLst/>
            <a:gdLst>
              <a:gd name="T0" fmla="*/ 0 w 982"/>
              <a:gd name="T1" fmla="*/ 774 h 774"/>
              <a:gd name="T2" fmla="*/ 2 w 982"/>
              <a:gd name="T3" fmla="*/ 770 h 774"/>
              <a:gd name="T4" fmla="*/ 8 w 982"/>
              <a:gd name="T5" fmla="*/ 754 h 774"/>
              <a:gd name="T6" fmla="*/ 16 w 982"/>
              <a:gd name="T7" fmla="*/ 730 h 774"/>
              <a:gd name="T8" fmla="*/ 32 w 982"/>
              <a:gd name="T9" fmla="*/ 698 h 774"/>
              <a:gd name="T10" fmla="*/ 50 w 982"/>
              <a:gd name="T11" fmla="*/ 660 h 774"/>
              <a:gd name="T12" fmla="*/ 76 w 982"/>
              <a:gd name="T13" fmla="*/ 618 h 774"/>
              <a:gd name="T14" fmla="*/ 106 w 982"/>
              <a:gd name="T15" fmla="*/ 574 h 774"/>
              <a:gd name="T16" fmla="*/ 142 w 982"/>
              <a:gd name="T17" fmla="*/ 528 h 774"/>
              <a:gd name="T18" fmla="*/ 186 w 982"/>
              <a:gd name="T19" fmla="*/ 482 h 774"/>
              <a:gd name="T20" fmla="*/ 236 w 982"/>
              <a:gd name="T21" fmla="*/ 438 h 774"/>
              <a:gd name="T22" fmla="*/ 294 w 982"/>
              <a:gd name="T23" fmla="*/ 398 h 774"/>
              <a:gd name="T24" fmla="*/ 360 w 982"/>
              <a:gd name="T25" fmla="*/ 360 h 774"/>
              <a:gd name="T26" fmla="*/ 426 w 982"/>
              <a:gd name="T27" fmla="*/ 332 h 774"/>
              <a:gd name="T28" fmla="*/ 488 w 982"/>
              <a:gd name="T29" fmla="*/ 314 h 774"/>
              <a:gd name="T30" fmla="*/ 544 w 982"/>
              <a:gd name="T31" fmla="*/ 304 h 774"/>
              <a:gd name="T32" fmla="*/ 594 w 982"/>
              <a:gd name="T33" fmla="*/ 300 h 774"/>
              <a:gd name="T34" fmla="*/ 638 w 982"/>
              <a:gd name="T35" fmla="*/ 300 h 774"/>
              <a:gd name="T36" fmla="*/ 678 w 982"/>
              <a:gd name="T37" fmla="*/ 304 h 774"/>
              <a:gd name="T38" fmla="*/ 710 w 982"/>
              <a:gd name="T39" fmla="*/ 312 h 774"/>
              <a:gd name="T40" fmla="*/ 736 w 982"/>
              <a:gd name="T41" fmla="*/ 320 h 774"/>
              <a:gd name="T42" fmla="*/ 754 w 982"/>
              <a:gd name="T43" fmla="*/ 326 h 774"/>
              <a:gd name="T44" fmla="*/ 766 w 982"/>
              <a:gd name="T45" fmla="*/ 332 h 774"/>
              <a:gd name="T46" fmla="*/ 770 w 982"/>
              <a:gd name="T47" fmla="*/ 334 h 774"/>
              <a:gd name="T48" fmla="*/ 680 w 982"/>
              <a:gd name="T49" fmla="*/ 476 h 774"/>
              <a:gd name="T50" fmla="*/ 982 w 982"/>
              <a:gd name="T51" fmla="*/ 370 h 774"/>
              <a:gd name="T52" fmla="*/ 912 w 982"/>
              <a:gd name="T53" fmla="*/ 0 h 774"/>
              <a:gd name="T54" fmla="*/ 854 w 982"/>
              <a:gd name="T55" fmla="*/ 150 h 774"/>
              <a:gd name="T56" fmla="*/ 850 w 982"/>
              <a:gd name="T57" fmla="*/ 148 h 774"/>
              <a:gd name="T58" fmla="*/ 838 w 982"/>
              <a:gd name="T59" fmla="*/ 142 h 774"/>
              <a:gd name="T60" fmla="*/ 822 w 982"/>
              <a:gd name="T61" fmla="*/ 134 h 774"/>
              <a:gd name="T62" fmla="*/ 798 w 982"/>
              <a:gd name="T63" fmla="*/ 126 h 774"/>
              <a:gd name="T64" fmla="*/ 768 w 982"/>
              <a:gd name="T65" fmla="*/ 120 h 774"/>
              <a:gd name="T66" fmla="*/ 732 w 982"/>
              <a:gd name="T67" fmla="*/ 114 h 774"/>
              <a:gd name="T68" fmla="*/ 692 w 982"/>
              <a:gd name="T69" fmla="*/ 110 h 774"/>
              <a:gd name="T70" fmla="*/ 646 w 982"/>
              <a:gd name="T71" fmla="*/ 110 h 774"/>
              <a:gd name="T72" fmla="*/ 596 w 982"/>
              <a:gd name="T73" fmla="*/ 116 h 774"/>
              <a:gd name="T74" fmla="*/ 540 w 982"/>
              <a:gd name="T75" fmla="*/ 126 h 774"/>
              <a:gd name="T76" fmla="*/ 482 w 982"/>
              <a:gd name="T77" fmla="*/ 146 h 774"/>
              <a:gd name="T78" fmla="*/ 422 w 982"/>
              <a:gd name="T79" fmla="*/ 172 h 774"/>
              <a:gd name="T80" fmla="*/ 356 w 982"/>
              <a:gd name="T81" fmla="*/ 210 h 774"/>
              <a:gd name="T82" fmla="*/ 290 w 982"/>
              <a:gd name="T83" fmla="*/ 258 h 774"/>
              <a:gd name="T84" fmla="*/ 230 w 982"/>
              <a:gd name="T85" fmla="*/ 310 h 774"/>
              <a:gd name="T86" fmla="*/ 178 w 982"/>
              <a:gd name="T87" fmla="*/ 364 h 774"/>
              <a:gd name="T88" fmla="*/ 136 w 982"/>
              <a:gd name="T89" fmla="*/ 422 h 774"/>
              <a:gd name="T90" fmla="*/ 100 w 982"/>
              <a:gd name="T91" fmla="*/ 480 h 774"/>
              <a:gd name="T92" fmla="*/ 72 w 982"/>
              <a:gd name="T93" fmla="*/ 536 h 774"/>
              <a:gd name="T94" fmla="*/ 48 w 982"/>
              <a:gd name="T95" fmla="*/ 590 h 774"/>
              <a:gd name="T96" fmla="*/ 30 w 982"/>
              <a:gd name="T97" fmla="*/ 640 h 774"/>
              <a:gd name="T98" fmla="*/ 18 w 982"/>
              <a:gd name="T99" fmla="*/ 684 h 774"/>
              <a:gd name="T100" fmla="*/ 8 w 982"/>
              <a:gd name="T101" fmla="*/ 722 h 774"/>
              <a:gd name="T102" fmla="*/ 4 w 982"/>
              <a:gd name="T103" fmla="*/ 750 h 774"/>
              <a:gd name="T104" fmla="*/ 0 w 982"/>
              <a:gd name="T105" fmla="*/ 768 h 774"/>
              <a:gd name="T106" fmla="*/ 0 w 982"/>
              <a:gd name="T107" fmla="*/ 774 h 7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982" h="774">
                <a:moveTo>
                  <a:pt x="0" y="774"/>
                </a:moveTo>
                <a:lnTo>
                  <a:pt x="2" y="770"/>
                </a:lnTo>
                <a:lnTo>
                  <a:pt x="8" y="754"/>
                </a:lnTo>
                <a:lnTo>
                  <a:pt x="16" y="730"/>
                </a:lnTo>
                <a:lnTo>
                  <a:pt x="32" y="698"/>
                </a:lnTo>
                <a:lnTo>
                  <a:pt x="50" y="660"/>
                </a:lnTo>
                <a:lnTo>
                  <a:pt x="76" y="618"/>
                </a:lnTo>
                <a:lnTo>
                  <a:pt x="106" y="574"/>
                </a:lnTo>
                <a:lnTo>
                  <a:pt x="142" y="528"/>
                </a:lnTo>
                <a:lnTo>
                  <a:pt x="186" y="482"/>
                </a:lnTo>
                <a:lnTo>
                  <a:pt x="236" y="438"/>
                </a:lnTo>
                <a:lnTo>
                  <a:pt x="294" y="398"/>
                </a:lnTo>
                <a:lnTo>
                  <a:pt x="360" y="360"/>
                </a:lnTo>
                <a:lnTo>
                  <a:pt x="426" y="332"/>
                </a:lnTo>
                <a:lnTo>
                  <a:pt x="488" y="314"/>
                </a:lnTo>
                <a:lnTo>
                  <a:pt x="544" y="304"/>
                </a:lnTo>
                <a:lnTo>
                  <a:pt x="594" y="300"/>
                </a:lnTo>
                <a:lnTo>
                  <a:pt x="638" y="300"/>
                </a:lnTo>
                <a:lnTo>
                  <a:pt x="678" y="304"/>
                </a:lnTo>
                <a:lnTo>
                  <a:pt x="710" y="312"/>
                </a:lnTo>
                <a:lnTo>
                  <a:pt x="736" y="320"/>
                </a:lnTo>
                <a:lnTo>
                  <a:pt x="754" y="326"/>
                </a:lnTo>
                <a:lnTo>
                  <a:pt x="766" y="332"/>
                </a:lnTo>
                <a:lnTo>
                  <a:pt x="770" y="334"/>
                </a:lnTo>
                <a:lnTo>
                  <a:pt x="680" y="476"/>
                </a:lnTo>
                <a:lnTo>
                  <a:pt x="982" y="370"/>
                </a:lnTo>
                <a:lnTo>
                  <a:pt x="912" y="0"/>
                </a:lnTo>
                <a:lnTo>
                  <a:pt x="854" y="150"/>
                </a:lnTo>
                <a:lnTo>
                  <a:pt x="850" y="148"/>
                </a:lnTo>
                <a:lnTo>
                  <a:pt x="838" y="142"/>
                </a:lnTo>
                <a:lnTo>
                  <a:pt x="822" y="134"/>
                </a:lnTo>
                <a:lnTo>
                  <a:pt x="798" y="126"/>
                </a:lnTo>
                <a:lnTo>
                  <a:pt x="768" y="120"/>
                </a:lnTo>
                <a:lnTo>
                  <a:pt x="732" y="114"/>
                </a:lnTo>
                <a:lnTo>
                  <a:pt x="692" y="110"/>
                </a:lnTo>
                <a:lnTo>
                  <a:pt x="646" y="110"/>
                </a:lnTo>
                <a:lnTo>
                  <a:pt x="596" y="116"/>
                </a:lnTo>
                <a:lnTo>
                  <a:pt x="540" y="126"/>
                </a:lnTo>
                <a:lnTo>
                  <a:pt x="482" y="146"/>
                </a:lnTo>
                <a:lnTo>
                  <a:pt x="422" y="172"/>
                </a:lnTo>
                <a:lnTo>
                  <a:pt x="356" y="210"/>
                </a:lnTo>
                <a:lnTo>
                  <a:pt x="290" y="258"/>
                </a:lnTo>
                <a:lnTo>
                  <a:pt x="230" y="310"/>
                </a:lnTo>
                <a:lnTo>
                  <a:pt x="178" y="364"/>
                </a:lnTo>
                <a:lnTo>
                  <a:pt x="136" y="422"/>
                </a:lnTo>
                <a:lnTo>
                  <a:pt x="100" y="480"/>
                </a:lnTo>
                <a:lnTo>
                  <a:pt x="72" y="536"/>
                </a:lnTo>
                <a:lnTo>
                  <a:pt x="48" y="590"/>
                </a:lnTo>
                <a:lnTo>
                  <a:pt x="30" y="640"/>
                </a:lnTo>
                <a:lnTo>
                  <a:pt x="18" y="684"/>
                </a:lnTo>
                <a:lnTo>
                  <a:pt x="8" y="722"/>
                </a:lnTo>
                <a:lnTo>
                  <a:pt x="4" y="750"/>
                </a:lnTo>
                <a:lnTo>
                  <a:pt x="0" y="768"/>
                </a:lnTo>
                <a:lnTo>
                  <a:pt x="0" y="774"/>
                </a:lnTo>
              </a:path>
            </a:pathLst>
          </a:custGeom>
          <a:ln w="12700">
            <a:solidFill>
              <a:srgbClr val="000000"/>
            </a:solidFill>
            <a:prstDash val="solid"/>
            <a:round/>
            <a:headEnd/>
            <a:tailEnd/>
          </a:ln>
          <a:ex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10" name="Rectangle 10"/>
          <p:cNvSpPr>
            <a:spLocks noChangeArrowheads="1"/>
          </p:cNvSpPr>
          <p:nvPr/>
        </p:nvSpPr>
        <p:spPr bwMode="gray">
          <a:xfrm>
            <a:off x="233472" y="4744111"/>
            <a:ext cx="9030879" cy="900000"/>
          </a:xfrm>
          <a:prstGeom prst="round2DiagRect">
            <a:avLst/>
          </a:prstGeom>
          <a:ln>
            <a:solidFill>
              <a:schemeClr val="accent1">
                <a:lumMod val="75000"/>
              </a:schemeClr>
            </a:solidFill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anchor="ctr"/>
          <a:lstStyle/>
          <a:p>
            <a:pPr>
              <a:buClr>
                <a:srgbClr val="00B050"/>
              </a:buClr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Систематическое внедрение в практику новейших достижений науки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17" name="Rectangle 17"/>
          <p:cNvSpPr>
            <a:spLocks noChangeArrowheads="1"/>
          </p:cNvSpPr>
          <p:nvPr/>
        </p:nvSpPr>
        <p:spPr bwMode="gray">
          <a:xfrm>
            <a:off x="226941" y="3656424"/>
            <a:ext cx="8461347" cy="924704"/>
          </a:xfrm>
          <a:prstGeom prst="round2DiagRect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Обеспечение 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приверженности вакцинопрофилактике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 только медицинских 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работников,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 и законодательной 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исполнительной власти, СМИ </a:t>
            </a:r>
          </a:p>
        </p:txBody>
      </p:sp>
      <p:sp>
        <p:nvSpPr>
          <p:cNvPr id="102404" name="Rectangle 4"/>
          <p:cNvSpPr>
            <a:spLocks noChangeArrowheads="1"/>
          </p:cNvSpPr>
          <p:nvPr/>
        </p:nvSpPr>
        <p:spPr bwMode="gray">
          <a:xfrm>
            <a:off x="239350" y="2939718"/>
            <a:ext cx="8067399" cy="561291"/>
          </a:xfrm>
          <a:prstGeom prst="round2DiagRect">
            <a:avLst/>
          </a:prstGeom>
          <a:ln/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marL="514350" indent="-514350">
              <a:buClr>
                <a:srgbClr val="00B050"/>
              </a:buClr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Продолжение работы по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информированности населения</a:t>
            </a:r>
          </a:p>
        </p:txBody>
      </p:sp>
      <p:sp>
        <p:nvSpPr>
          <p:cNvPr id="42" name="Freeform 12"/>
          <p:cNvSpPr>
            <a:spLocks/>
          </p:cNvSpPr>
          <p:nvPr/>
        </p:nvSpPr>
        <p:spPr bwMode="gray">
          <a:xfrm rot="7139401">
            <a:off x="8862055" y="2901777"/>
            <a:ext cx="3015431" cy="926101"/>
          </a:xfrm>
          <a:custGeom>
            <a:avLst/>
            <a:gdLst>
              <a:gd name="T0" fmla="*/ 0 w 982"/>
              <a:gd name="T1" fmla="*/ 774 h 774"/>
              <a:gd name="T2" fmla="*/ 2 w 982"/>
              <a:gd name="T3" fmla="*/ 770 h 774"/>
              <a:gd name="T4" fmla="*/ 8 w 982"/>
              <a:gd name="T5" fmla="*/ 754 h 774"/>
              <a:gd name="T6" fmla="*/ 16 w 982"/>
              <a:gd name="T7" fmla="*/ 730 h 774"/>
              <a:gd name="T8" fmla="*/ 32 w 982"/>
              <a:gd name="T9" fmla="*/ 698 h 774"/>
              <a:gd name="T10" fmla="*/ 50 w 982"/>
              <a:gd name="T11" fmla="*/ 660 h 774"/>
              <a:gd name="T12" fmla="*/ 76 w 982"/>
              <a:gd name="T13" fmla="*/ 618 h 774"/>
              <a:gd name="T14" fmla="*/ 106 w 982"/>
              <a:gd name="T15" fmla="*/ 574 h 774"/>
              <a:gd name="T16" fmla="*/ 142 w 982"/>
              <a:gd name="T17" fmla="*/ 528 h 774"/>
              <a:gd name="T18" fmla="*/ 186 w 982"/>
              <a:gd name="T19" fmla="*/ 482 h 774"/>
              <a:gd name="T20" fmla="*/ 236 w 982"/>
              <a:gd name="T21" fmla="*/ 438 h 774"/>
              <a:gd name="T22" fmla="*/ 294 w 982"/>
              <a:gd name="T23" fmla="*/ 398 h 774"/>
              <a:gd name="T24" fmla="*/ 360 w 982"/>
              <a:gd name="T25" fmla="*/ 360 h 774"/>
              <a:gd name="T26" fmla="*/ 426 w 982"/>
              <a:gd name="T27" fmla="*/ 332 h 774"/>
              <a:gd name="T28" fmla="*/ 488 w 982"/>
              <a:gd name="T29" fmla="*/ 314 h 774"/>
              <a:gd name="T30" fmla="*/ 544 w 982"/>
              <a:gd name="T31" fmla="*/ 304 h 774"/>
              <a:gd name="T32" fmla="*/ 594 w 982"/>
              <a:gd name="T33" fmla="*/ 300 h 774"/>
              <a:gd name="T34" fmla="*/ 638 w 982"/>
              <a:gd name="T35" fmla="*/ 300 h 774"/>
              <a:gd name="T36" fmla="*/ 678 w 982"/>
              <a:gd name="T37" fmla="*/ 304 h 774"/>
              <a:gd name="T38" fmla="*/ 710 w 982"/>
              <a:gd name="T39" fmla="*/ 312 h 774"/>
              <a:gd name="T40" fmla="*/ 736 w 982"/>
              <a:gd name="T41" fmla="*/ 320 h 774"/>
              <a:gd name="T42" fmla="*/ 754 w 982"/>
              <a:gd name="T43" fmla="*/ 326 h 774"/>
              <a:gd name="T44" fmla="*/ 766 w 982"/>
              <a:gd name="T45" fmla="*/ 332 h 774"/>
              <a:gd name="T46" fmla="*/ 770 w 982"/>
              <a:gd name="T47" fmla="*/ 334 h 774"/>
              <a:gd name="T48" fmla="*/ 680 w 982"/>
              <a:gd name="T49" fmla="*/ 476 h 774"/>
              <a:gd name="T50" fmla="*/ 982 w 982"/>
              <a:gd name="T51" fmla="*/ 370 h 774"/>
              <a:gd name="T52" fmla="*/ 912 w 982"/>
              <a:gd name="T53" fmla="*/ 0 h 774"/>
              <a:gd name="T54" fmla="*/ 854 w 982"/>
              <a:gd name="T55" fmla="*/ 150 h 774"/>
              <a:gd name="T56" fmla="*/ 850 w 982"/>
              <a:gd name="T57" fmla="*/ 148 h 774"/>
              <a:gd name="T58" fmla="*/ 838 w 982"/>
              <a:gd name="T59" fmla="*/ 142 h 774"/>
              <a:gd name="T60" fmla="*/ 822 w 982"/>
              <a:gd name="T61" fmla="*/ 134 h 774"/>
              <a:gd name="T62" fmla="*/ 798 w 982"/>
              <a:gd name="T63" fmla="*/ 126 h 774"/>
              <a:gd name="T64" fmla="*/ 768 w 982"/>
              <a:gd name="T65" fmla="*/ 120 h 774"/>
              <a:gd name="T66" fmla="*/ 732 w 982"/>
              <a:gd name="T67" fmla="*/ 114 h 774"/>
              <a:gd name="T68" fmla="*/ 692 w 982"/>
              <a:gd name="T69" fmla="*/ 110 h 774"/>
              <a:gd name="T70" fmla="*/ 646 w 982"/>
              <a:gd name="T71" fmla="*/ 110 h 774"/>
              <a:gd name="T72" fmla="*/ 596 w 982"/>
              <a:gd name="T73" fmla="*/ 116 h 774"/>
              <a:gd name="T74" fmla="*/ 540 w 982"/>
              <a:gd name="T75" fmla="*/ 126 h 774"/>
              <a:gd name="T76" fmla="*/ 482 w 982"/>
              <a:gd name="T77" fmla="*/ 146 h 774"/>
              <a:gd name="T78" fmla="*/ 422 w 982"/>
              <a:gd name="T79" fmla="*/ 172 h 774"/>
              <a:gd name="T80" fmla="*/ 356 w 982"/>
              <a:gd name="T81" fmla="*/ 210 h 774"/>
              <a:gd name="T82" fmla="*/ 290 w 982"/>
              <a:gd name="T83" fmla="*/ 258 h 774"/>
              <a:gd name="T84" fmla="*/ 230 w 982"/>
              <a:gd name="T85" fmla="*/ 310 h 774"/>
              <a:gd name="T86" fmla="*/ 178 w 982"/>
              <a:gd name="T87" fmla="*/ 364 h 774"/>
              <a:gd name="T88" fmla="*/ 136 w 982"/>
              <a:gd name="T89" fmla="*/ 422 h 774"/>
              <a:gd name="T90" fmla="*/ 100 w 982"/>
              <a:gd name="T91" fmla="*/ 480 h 774"/>
              <a:gd name="T92" fmla="*/ 72 w 982"/>
              <a:gd name="T93" fmla="*/ 536 h 774"/>
              <a:gd name="T94" fmla="*/ 48 w 982"/>
              <a:gd name="T95" fmla="*/ 590 h 774"/>
              <a:gd name="T96" fmla="*/ 30 w 982"/>
              <a:gd name="T97" fmla="*/ 640 h 774"/>
              <a:gd name="T98" fmla="*/ 18 w 982"/>
              <a:gd name="T99" fmla="*/ 684 h 774"/>
              <a:gd name="T100" fmla="*/ 8 w 982"/>
              <a:gd name="T101" fmla="*/ 722 h 774"/>
              <a:gd name="T102" fmla="*/ 4 w 982"/>
              <a:gd name="T103" fmla="*/ 750 h 774"/>
              <a:gd name="T104" fmla="*/ 0 w 982"/>
              <a:gd name="T105" fmla="*/ 768 h 774"/>
              <a:gd name="T106" fmla="*/ 0 w 982"/>
              <a:gd name="T107" fmla="*/ 774 h 7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982" h="774">
                <a:moveTo>
                  <a:pt x="0" y="774"/>
                </a:moveTo>
                <a:lnTo>
                  <a:pt x="2" y="770"/>
                </a:lnTo>
                <a:lnTo>
                  <a:pt x="8" y="754"/>
                </a:lnTo>
                <a:lnTo>
                  <a:pt x="16" y="730"/>
                </a:lnTo>
                <a:lnTo>
                  <a:pt x="32" y="698"/>
                </a:lnTo>
                <a:lnTo>
                  <a:pt x="50" y="660"/>
                </a:lnTo>
                <a:lnTo>
                  <a:pt x="76" y="618"/>
                </a:lnTo>
                <a:lnTo>
                  <a:pt x="106" y="574"/>
                </a:lnTo>
                <a:lnTo>
                  <a:pt x="142" y="528"/>
                </a:lnTo>
                <a:lnTo>
                  <a:pt x="186" y="482"/>
                </a:lnTo>
                <a:lnTo>
                  <a:pt x="236" y="438"/>
                </a:lnTo>
                <a:lnTo>
                  <a:pt x="294" y="398"/>
                </a:lnTo>
                <a:lnTo>
                  <a:pt x="360" y="360"/>
                </a:lnTo>
                <a:lnTo>
                  <a:pt x="426" y="332"/>
                </a:lnTo>
                <a:lnTo>
                  <a:pt x="488" y="314"/>
                </a:lnTo>
                <a:lnTo>
                  <a:pt x="544" y="304"/>
                </a:lnTo>
                <a:lnTo>
                  <a:pt x="594" y="300"/>
                </a:lnTo>
                <a:lnTo>
                  <a:pt x="638" y="300"/>
                </a:lnTo>
                <a:lnTo>
                  <a:pt x="678" y="304"/>
                </a:lnTo>
                <a:lnTo>
                  <a:pt x="710" y="312"/>
                </a:lnTo>
                <a:lnTo>
                  <a:pt x="736" y="320"/>
                </a:lnTo>
                <a:lnTo>
                  <a:pt x="754" y="326"/>
                </a:lnTo>
                <a:lnTo>
                  <a:pt x="766" y="332"/>
                </a:lnTo>
                <a:lnTo>
                  <a:pt x="770" y="334"/>
                </a:lnTo>
                <a:lnTo>
                  <a:pt x="680" y="476"/>
                </a:lnTo>
                <a:lnTo>
                  <a:pt x="982" y="370"/>
                </a:lnTo>
                <a:lnTo>
                  <a:pt x="912" y="0"/>
                </a:lnTo>
                <a:lnTo>
                  <a:pt x="854" y="150"/>
                </a:lnTo>
                <a:lnTo>
                  <a:pt x="850" y="148"/>
                </a:lnTo>
                <a:lnTo>
                  <a:pt x="838" y="142"/>
                </a:lnTo>
                <a:lnTo>
                  <a:pt x="822" y="134"/>
                </a:lnTo>
                <a:lnTo>
                  <a:pt x="798" y="126"/>
                </a:lnTo>
                <a:lnTo>
                  <a:pt x="768" y="120"/>
                </a:lnTo>
                <a:lnTo>
                  <a:pt x="732" y="114"/>
                </a:lnTo>
                <a:lnTo>
                  <a:pt x="692" y="110"/>
                </a:lnTo>
                <a:lnTo>
                  <a:pt x="646" y="110"/>
                </a:lnTo>
                <a:lnTo>
                  <a:pt x="596" y="116"/>
                </a:lnTo>
                <a:lnTo>
                  <a:pt x="540" y="126"/>
                </a:lnTo>
                <a:lnTo>
                  <a:pt x="482" y="146"/>
                </a:lnTo>
                <a:lnTo>
                  <a:pt x="422" y="172"/>
                </a:lnTo>
                <a:lnTo>
                  <a:pt x="356" y="210"/>
                </a:lnTo>
                <a:lnTo>
                  <a:pt x="290" y="258"/>
                </a:lnTo>
                <a:lnTo>
                  <a:pt x="230" y="310"/>
                </a:lnTo>
                <a:lnTo>
                  <a:pt x="178" y="364"/>
                </a:lnTo>
                <a:lnTo>
                  <a:pt x="136" y="422"/>
                </a:lnTo>
                <a:lnTo>
                  <a:pt x="100" y="480"/>
                </a:lnTo>
                <a:lnTo>
                  <a:pt x="72" y="536"/>
                </a:lnTo>
                <a:lnTo>
                  <a:pt x="48" y="590"/>
                </a:lnTo>
                <a:lnTo>
                  <a:pt x="30" y="640"/>
                </a:lnTo>
                <a:lnTo>
                  <a:pt x="18" y="684"/>
                </a:lnTo>
                <a:lnTo>
                  <a:pt x="8" y="722"/>
                </a:lnTo>
                <a:lnTo>
                  <a:pt x="4" y="750"/>
                </a:lnTo>
                <a:lnTo>
                  <a:pt x="0" y="768"/>
                </a:lnTo>
                <a:lnTo>
                  <a:pt x="0" y="774"/>
                </a:lnTo>
              </a:path>
            </a:pathLst>
          </a:custGeom>
          <a:ln w="12700">
            <a:solidFill>
              <a:schemeClr val="accent1">
                <a:lumMod val="75000"/>
              </a:schemeClr>
            </a:solidFill>
            <a:prstDash val="solid"/>
            <a:round/>
            <a:headEnd/>
            <a:tailEnd/>
          </a:ln>
          <a:ex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Freeform 12"/>
          <p:cNvSpPr>
            <a:spLocks/>
          </p:cNvSpPr>
          <p:nvPr/>
        </p:nvSpPr>
        <p:spPr bwMode="gray">
          <a:xfrm rot="7986172">
            <a:off x="8691432" y="2503294"/>
            <a:ext cx="2610131" cy="1049380"/>
          </a:xfrm>
          <a:custGeom>
            <a:avLst/>
            <a:gdLst>
              <a:gd name="T0" fmla="*/ 0 w 982"/>
              <a:gd name="T1" fmla="*/ 774 h 774"/>
              <a:gd name="T2" fmla="*/ 2 w 982"/>
              <a:gd name="T3" fmla="*/ 770 h 774"/>
              <a:gd name="T4" fmla="*/ 8 w 982"/>
              <a:gd name="T5" fmla="*/ 754 h 774"/>
              <a:gd name="T6" fmla="*/ 16 w 982"/>
              <a:gd name="T7" fmla="*/ 730 h 774"/>
              <a:gd name="T8" fmla="*/ 32 w 982"/>
              <a:gd name="T9" fmla="*/ 698 h 774"/>
              <a:gd name="T10" fmla="*/ 50 w 982"/>
              <a:gd name="T11" fmla="*/ 660 h 774"/>
              <a:gd name="T12" fmla="*/ 76 w 982"/>
              <a:gd name="T13" fmla="*/ 618 h 774"/>
              <a:gd name="T14" fmla="*/ 106 w 982"/>
              <a:gd name="T15" fmla="*/ 574 h 774"/>
              <a:gd name="T16" fmla="*/ 142 w 982"/>
              <a:gd name="T17" fmla="*/ 528 h 774"/>
              <a:gd name="T18" fmla="*/ 186 w 982"/>
              <a:gd name="T19" fmla="*/ 482 h 774"/>
              <a:gd name="T20" fmla="*/ 236 w 982"/>
              <a:gd name="T21" fmla="*/ 438 h 774"/>
              <a:gd name="T22" fmla="*/ 294 w 982"/>
              <a:gd name="T23" fmla="*/ 398 h 774"/>
              <a:gd name="T24" fmla="*/ 360 w 982"/>
              <a:gd name="T25" fmla="*/ 360 h 774"/>
              <a:gd name="T26" fmla="*/ 426 w 982"/>
              <a:gd name="T27" fmla="*/ 332 h 774"/>
              <a:gd name="T28" fmla="*/ 488 w 982"/>
              <a:gd name="T29" fmla="*/ 314 h 774"/>
              <a:gd name="T30" fmla="*/ 544 w 982"/>
              <a:gd name="T31" fmla="*/ 304 h 774"/>
              <a:gd name="T32" fmla="*/ 594 w 982"/>
              <a:gd name="T33" fmla="*/ 300 h 774"/>
              <a:gd name="T34" fmla="*/ 638 w 982"/>
              <a:gd name="T35" fmla="*/ 300 h 774"/>
              <a:gd name="T36" fmla="*/ 678 w 982"/>
              <a:gd name="T37" fmla="*/ 304 h 774"/>
              <a:gd name="T38" fmla="*/ 710 w 982"/>
              <a:gd name="T39" fmla="*/ 312 h 774"/>
              <a:gd name="T40" fmla="*/ 736 w 982"/>
              <a:gd name="T41" fmla="*/ 320 h 774"/>
              <a:gd name="T42" fmla="*/ 754 w 982"/>
              <a:gd name="T43" fmla="*/ 326 h 774"/>
              <a:gd name="T44" fmla="*/ 766 w 982"/>
              <a:gd name="T45" fmla="*/ 332 h 774"/>
              <a:gd name="T46" fmla="*/ 770 w 982"/>
              <a:gd name="T47" fmla="*/ 334 h 774"/>
              <a:gd name="T48" fmla="*/ 680 w 982"/>
              <a:gd name="T49" fmla="*/ 476 h 774"/>
              <a:gd name="T50" fmla="*/ 982 w 982"/>
              <a:gd name="T51" fmla="*/ 370 h 774"/>
              <a:gd name="T52" fmla="*/ 912 w 982"/>
              <a:gd name="T53" fmla="*/ 0 h 774"/>
              <a:gd name="T54" fmla="*/ 854 w 982"/>
              <a:gd name="T55" fmla="*/ 150 h 774"/>
              <a:gd name="T56" fmla="*/ 850 w 982"/>
              <a:gd name="T57" fmla="*/ 148 h 774"/>
              <a:gd name="T58" fmla="*/ 838 w 982"/>
              <a:gd name="T59" fmla="*/ 142 h 774"/>
              <a:gd name="T60" fmla="*/ 822 w 982"/>
              <a:gd name="T61" fmla="*/ 134 h 774"/>
              <a:gd name="T62" fmla="*/ 798 w 982"/>
              <a:gd name="T63" fmla="*/ 126 h 774"/>
              <a:gd name="T64" fmla="*/ 768 w 982"/>
              <a:gd name="T65" fmla="*/ 120 h 774"/>
              <a:gd name="T66" fmla="*/ 732 w 982"/>
              <a:gd name="T67" fmla="*/ 114 h 774"/>
              <a:gd name="T68" fmla="*/ 692 w 982"/>
              <a:gd name="T69" fmla="*/ 110 h 774"/>
              <a:gd name="T70" fmla="*/ 646 w 982"/>
              <a:gd name="T71" fmla="*/ 110 h 774"/>
              <a:gd name="T72" fmla="*/ 596 w 982"/>
              <a:gd name="T73" fmla="*/ 116 h 774"/>
              <a:gd name="T74" fmla="*/ 540 w 982"/>
              <a:gd name="T75" fmla="*/ 126 h 774"/>
              <a:gd name="T76" fmla="*/ 482 w 982"/>
              <a:gd name="T77" fmla="*/ 146 h 774"/>
              <a:gd name="T78" fmla="*/ 422 w 982"/>
              <a:gd name="T79" fmla="*/ 172 h 774"/>
              <a:gd name="T80" fmla="*/ 356 w 982"/>
              <a:gd name="T81" fmla="*/ 210 h 774"/>
              <a:gd name="T82" fmla="*/ 290 w 982"/>
              <a:gd name="T83" fmla="*/ 258 h 774"/>
              <a:gd name="T84" fmla="*/ 230 w 982"/>
              <a:gd name="T85" fmla="*/ 310 h 774"/>
              <a:gd name="T86" fmla="*/ 178 w 982"/>
              <a:gd name="T87" fmla="*/ 364 h 774"/>
              <a:gd name="T88" fmla="*/ 136 w 982"/>
              <a:gd name="T89" fmla="*/ 422 h 774"/>
              <a:gd name="T90" fmla="*/ 100 w 982"/>
              <a:gd name="T91" fmla="*/ 480 h 774"/>
              <a:gd name="T92" fmla="*/ 72 w 982"/>
              <a:gd name="T93" fmla="*/ 536 h 774"/>
              <a:gd name="T94" fmla="*/ 48 w 982"/>
              <a:gd name="T95" fmla="*/ 590 h 774"/>
              <a:gd name="T96" fmla="*/ 30 w 982"/>
              <a:gd name="T97" fmla="*/ 640 h 774"/>
              <a:gd name="T98" fmla="*/ 18 w 982"/>
              <a:gd name="T99" fmla="*/ 684 h 774"/>
              <a:gd name="T100" fmla="*/ 8 w 982"/>
              <a:gd name="T101" fmla="*/ 722 h 774"/>
              <a:gd name="T102" fmla="*/ 4 w 982"/>
              <a:gd name="T103" fmla="*/ 750 h 774"/>
              <a:gd name="T104" fmla="*/ 0 w 982"/>
              <a:gd name="T105" fmla="*/ 768 h 774"/>
              <a:gd name="T106" fmla="*/ 0 w 982"/>
              <a:gd name="T107" fmla="*/ 774 h 7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982" h="774">
                <a:moveTo>
                  <a:pt x="0" y="774"/>
                </a:moveTo>
                <a:lnTo>
                  <a:pt x="2" y="770"/>
                </a:lnTo>
                <a:lnTo>
                  <a:pt x="8" y="754"/>
                </a:lnTo>
                <a:lnTo>
                  <a:pt x="16" y="730"/>
                </a:lnTo>
                <a:lnTo>
                  <a:pt x="32" y="698"/>
                </a:lnTo>
                <a:lnTo>
                  <a:pt x="50" y="660"/>
                </a:lnTo>
                <a:lnTo>
                  <a:pt x="76" y="618"/>
                </a:lnTo>
                <a:lnTo>
                  <a:pt x="106" y="574"/>
                </a:lnTo>
                <a:lnTo>
                  <a:pt x="142" y="528"/>
                </a:lnTo>
                <a:lnTo>
                  <a:pt x="186" y="482"/>
                </a:lnTo>
                <a:lnTo>
                  <a:pt x="236" y="438"/>
                </a:lnTo>
                <a:lnTo>
                  <a:pt x="294" y="398"/>
                </a:lnTo>
                <a:lnTo>
                  <a:pt x="360" y="360"/>
                </a:lnTo>
                <a:lnTo>
                  <a:pt x="426" y="332"/>
                </a:lnTo>
                <a:lnTo>
                  <a:pt x="488" y="314"/>
                </a:lnTo>
                <a:lnTo>
                  <a:pt x="544" y="304"/>
                </a:lnTo>
                <a:lnTo>
                  <a:pt x="594" y="300"/>
                </a:lnTo>
                <a:lnTo>
                  <a:pt x="638" y="300"/>
                </a:lnTo>
                <a:lnTo>
                  <a:pt x="678" y="304"/>
                </a:lnTo>
                <a:lnTo>
                  <a:pt x="710" y="312"/>
                </a:lnTo>
                <a:lnTo>
                  <a:pt x="736" y="320"/>
                </a:lnTo>
                <a:lnTo>
                  <a:pt x="754" y="326"/>
                </a:lnTo>
                <a:lnTo>
                  <a:pt x="766" y="332"/>
                </a:lnTo>
                <a:lnTo>
                  <a:pt x="770" y="334"/>
                </a:lnTo>
                <a:lnTo>
                  <a:pt x="680" y="476"/>
                </a:lnTo>
                <a:lnTo>
                  <a:pt x="982" y="370"/>
                </a:lnTo>
                <a:lnTo>
                  <a:pt x="912" y="0"/>
                </a:lnTo>
                <a:lnTo>
                  <a:pt x="854" y="150"/>
                </a:lnTo>
                <a:lnTo>
                  <a:pt x="850" y="148"/>
                </a:lnTo>
                <a:lnTo>
                  <a:pt x="838" y="142"/>
                </a:lnTo>
                <a:lnTo>
                  <a:pt x="822" y="134"/>
                </a:lnTo>
                <a:lnTo>
                  <a:pt x="798" y="126"/>
                </a:lnTo>
                <a:lnTo>
                  <a:pt x="768" y="120"/>
                </a:lnTo>
                <a:lnTo>
                  <a:pt x="732" y="114"/>
                </a:lnTo>
                <a:lnTo>
                  <a:pt x="692" y="110"/>
                </a:lnTo>
                <a:lnTo>
                  <a:pt x="646" y="110"/>
                </a:lnTo>
                <a:lnTo>
                  <a:pt x="596" y="116"/>
                </a:lnTo>
                <a:lnTo>
                  <a:pt x="540" y="126"/>
                </a:lnTo>
                <a:lnTo>
                  <a:pt x="482" y="146"/>
                </a:lnTo>
                <a:lnTo>
                  <a:pt x="422" y="172"/>
                </a:lnTo>
                <a:lnTo>
                  <a:pt x="356" y="210"/>
                </a:lnTo>
                <a:lnTo>
                  <a:pt x="290" y="258"/>
                </a:lnTo>
                <a:lnTo>
                  <a:pt x="230" y="310"/>
                </a:lnTo>
                <a:lnTo>
                  <a:pt x="178" y="364"/>
                </a:lnTo>
                <a:lnTo>
                  <a:pt x="136" y="422"/>
                </a:lnTo>
                <a:lnTo>
                  <a:pt x="100" y="480"/>
                </a:lnTo>
                <a:lnTo>
                  <a:pt x="72" y="536"/>
                </a:lnTo>
                <a:lnTo>
                  <a:pt x="48" y="590"/>
                </a:lnTo>
                <a:lnTo>
                  <a:pt x="30" y="640"/>
                </a:lnTo>
                <a:lnTo>
                  <a:pt x="18" y="684"/>
                </a:lnTo>
                <a:lnTo>
                  <a:pt x="8" y="722"/>
                </a:lnTo>
                <a:lnTo>
                  <a:pt x="4" y="750"/>
                </a:lnTo>
                <a:lnTo>
                  <a:pt x="0" y="768"/>
                </a:lnTo>
                <a:lnTo>
                  <a:pt x="0" y="774"/>
                </a:lnTo>
              </a:path>
            </a:pathLst>
          </a:custGeom>
          <a:ln w="12700">
            <a:solidFill>
              <a:schemeClr val="accent1">
                <a:lumMod val="60000"/>
                <a:lumOff val="40000"/>
              </a:schemeClr>
            </a:solidFill>
            <a:prstDash val="solid"/>
            <a:round/>
            <a:headEnd/>
            <a:tailEnd/>
          </a:ln>
          <a:ex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  <p:sp>
        <p:nvSpPr>
          <p:cNvPr id="49" name="Freeform 12"/>
          <p:cNvSpPr>
            <a:spLocks/>
          </p:cNvSpPr>
          <p:nvPr/>
        </p:nvSpPr>
        <p:spPr bwMode="gray">
          <a:xfrm rot="9057708">
            <a:off x="8455322" y="2154207"/>
            <a:ext cx="2787052" cy="977946"/>
          </a:xfrm>
          <a:custGeom>
            <a:avLst/>
            <a:gdLst>
              <a:gd name="T0" fmla="*/ 0 w 982"/>
              <a:gd name="T1" fmla="*/ 774 h 774"/>
              <a:gd name="T2" fmla="*/ 2 w 982"/>
              <a:gd name="T3" fmla="*/ 770 h 774"/>
              <a:gd name="T4" fmla="*/ 8 w 982"/>
              <a:gd name="T5" fmla="*/ 754 h 774"/>
              <a:gd name="T6" fmla="*/ 16 w 982"/>
              <a:gd name="T7" fmla="*/ 730 h 774"/>
              <a:gd name="T8" fmla="*/ 32 w 982"/>
              <a:gd name="T9" fmla="*/ 698 h 774"/>
              <a:gd name="T10" fmla="*/ 50 w 982"/>
              <a:gd name="T11" fmla="*/ 660 h 774"/>
              <a:gd name="T12" fmla="*/ 76 w 982"/>
              <a:gd name="T13" fmla="*/ 618 h 774"/>
              <a:gd name="T14" fmla="*/ 106 w 982"/>
              <a:gd name="T15" fmla="*/ 574 h 774"/>
              <a:gd name="T16" fmla="*/ 142 w 982"/>
              <a:gd name="T17" fmla="*/ 528 h 774"/>
              <a:gd name="T18" fmla="*/ 186 w 982"/>
              <a:gd name="T19" fmla="*/ 482 h 774"/>
              <a:gd name="T20" fmla="*/ 236 w 982"/>
              <a:gd name="T21" fmla="*/ 438 h 774"/>
              <a:gd name="T22" fmla="*/ 294 w 982"/>
              <a:gd name="T23" fmla="*/ 398 h 774"/>
              <a:gd name="T24" fmla="*/ 360 w 982"/>
              <a:gd name="T25" fmla="*/ 360 h 774"/>
              <a:gd name="T26" fmla="*/ 426 w 982"/>
              <a:gd name="T27" fmla="*/ 332 h 774"/>
              <a:gd name="T28" fmla="*/ 488 w 982"/>
              <a:gd name="T29" fmla="*/ 314 h 774"/>
              <a:gd name="T30" fmla="*/ 544 w 982"/>
              <a:gd name="T31" fmla="*/ 304 h 774"/>
              <a:gd name="T32" fmla="*/ 594 w 982"/>
              <a:gd name="T33" fmla="*/ 300 h 774"/>
              <a:gd name="T34" fmla="*/ 638 w 982"/>
              <a:gd name="T35" fmla="*/ 300 h 774"/>
              <a:gd name="T36" fmla="*/ 678 w 982"/>
              <a:gd name="T37" fmla="*/ 304 h 774"/>
              <a:gd name="T38" fmla="*/ 710 w 982"/>
              <a:gd name="T39" fmla="*/ 312 h 774"/>
              <a:gd name="T40" fmla="*/ 736 w 982"/>
              <a:gd name="T41" fmla="*/ 320 h 774"/>
              <a:gd name="T42" fmla="*/ 754 w 982"/>
              <a:gd name="T43" fmla="*/ 326 h 774"/>
              <a:gd name="T44" fmla="*/ 766 w 982"/>
              <a:gd name="T45" fmla="*/ 332 h 774"/>
              <a:gd name="T46" fmla="*/ 770 w 982"/>
              <a:gd name="T47" fmla="*/ 334 h 774"/>
              <a:gd name="T48" fmla="*/ 680 w 982"/>
              <a:gd name="T49" fmla="*/ 476 h 774"/>
              <a:gd name="T50" fmla="*/ 982 w 982"/>
              <a:gd name="T51" fmla="*/ 370 h 774"/>
              <a:gd name="T52" fmla="*/ 912 w 982"/>
              <a:gd name="T53" fmla="*/ 0 h 774"/>
              <a:gd name="T54" fmla="*/ 854 w 982"/>
              <a:gd name="T55" fmla="*/ 150 h 774"/>
              <a:gd name="T56" fmla="*/ 850 w 982"/>
              <a:gd name="T57" fmla="*/ 148 h 774"/>
              <a:gd name="T58" fmla="*/ 838 w 982"/>
              <a:gd name="T59" fmla="*/ 142 h 774"/>
              <a:gd name="T60" fmla="*/ 822 w 982"/>
              <a:gd name="T61" fmla="*/ 134 h 774"/>
              <a:gd name="T62" fmla="*/ 798 w 982"/>
              <a:gd name="T63" fmla="*/ 126 h 774"/>
              <a:gd name="T64" fmla="*/ 768 w 982"/>
              <a:gd name="T65" fmla="*/ 120 h 774"/>
              <a:gd name="T66" fmla="*/ 732 w 982"/>
              <a:gd name="T67" fmla="*/ 114 h 774"/>
              <a:gd name="T68" fmla="*/ 692 w 982"/>
              <a:gd name="T69" fmla="*/ 110 h 774"/>
              <a:gd name="T70" fmla="*/ 646 w 982"/>
              <a:gd name="T71" fmla="*/ 110 h 774"/>
              <a:gd name="T72" fmla="*/ 596 w 982"/>
              <a:gd name="T73" fmla="*/ 116 h 774"/>
              <a:gd name="T74" fmla="*/ 540 w 982"/>
              <a:gd name="T75" fmla="*/ 126 h 774"/>
              <a:gd name="T76" fmla="*/ 482 w 982"/>
              <a:gd name="T77" fmla="*/ 146 h 774"/>
              <a:gd name="T78" fmla="*/ 422 w 982"/>
              <a:gd name="T79" fmla="*/ 172 h 774"/>
              <a:gd name="T80" fmla="*/ 356 w 982"/>
              <a:gd name="T81" fmla="*/ 210 h 774"/>
              <a:gd name="T82" fmla="*/ 290 w 982"/>
              <a:gd name="T83" fmla="*/ 258 h 774"/>
              <a:gd name="T84" fmla="*/ 230 w 982"/>
              <a:gd name="T85" fmla="*/ 310 h 774"/>
              <a:gd name="T86" fmla="*/ 178 w 982"/>
              <a:gd name="T87" fmla="*/ 364 h 774"/>
              <a:gd name="T88" fmla="*/ 136 w 982"/>
              <a:gd name="T89" fmla="*/ 422 h 774"/>
              <a:gd name="T90" fmla="*/ 100 w 982"/>
              <a:gd name="T91" fmla="*/ 480 h 774"/>
              <a:gd name="T92" fmla="*/ 72 w 982"/>
              <a:gd name="T93" fmla="*/ 536 h 774"/>
              <a:gd name="T94" fmla="*/ 48 w 982"/>
              <a:gd name="T95" fmla="*/ 590 h 774"/>
              <a:gd name="T96" fmla="*/ 30 w 982"/>
              <a:gd name="T97" fmla="*/ 640 h 774"/>
              <a:gd name="T98" fmla="*/ 18 w 982"/>
              <a:gd name="T99" fmla="*/ 684 h 774"/>
              <a:gd name="T100" fmla="*/ 8 w 982"/>
              <a:gd name="T101" fmla="*/ 722 h 774"/>
              <a:gd name="T102" fmla="*/ 4 w 982"/>
              <a:gd name="T103" fmla="*/ 750 h 774"/>
              <a:gd name="T104" fmla="*/ 0 w 982"/>
              <a:gd name="T105" fmla="*/ 768 h 774"/>
              <a:gd name="T106" fmla="*/ 0 w 982"/>
              <a:gd name="T107" fmla="*/ 774 h 7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982" h="774">
                <a:moveTo>
                  <a:pt x="0" y="774"/>
                </a:moveTo>
                <a:lnTo>
                  <a:pt x="2" y="770"/>
                </a:lnTo>
                <a:lnTo>
                  <a:pt x="8" y="754"/>
                </a:lnTo>
                <a:lnTo>
                  <a:pt x="16" y="730"/>
                </a:lnTo>
                <a:lnTo>
                  <a:pt x="32" y="698"/>
                </a:lnTo>
                <a:lnTo>
                  <a:pt x="50" y="660"/>
                </a:lnTo>
                <a:lnTo>
                  <a:pt x="76" y="618"/>
                </a:lnTo>
                <a:lnTo>
                  <a:pt x="106" y="574"/>
                </a:lnTo>
                <a:lnTo>
                  <a:pt x="142" y="528"/>
                </a:lnTo>
                <a:lnTo>
                  <a:pt x="186" y="482"/>
                </a:lnTo>
                <a:lnTo>
                  <a:pt x="236" y="438"/>
                </a:lnTo>
                <a:lnTo>
                  <a:pt x="294" y="398"/>
                </a:lnTo>
                <a:lnTo>
                  <a:pt x="360" y="360"/>
                </a:lnTo>
                <a:lnTo>
                  <a:pt x="426" y="332"/>
                </a:lnTo>
                <a:lnTo>
                  <a:pt x="488" y="314"/>
                </a:lnTo>
                <a:lnTo>
                  <a:pt x="544" y="304"/>
                </a:lnTo>
                <a:lnTo>
                  <a:pt x="594" y="300"/>
                </a:lnTo>
                <a:lnTo>
                  <a:pt x="638" y="300"/>
                </a:lnTo>
                <a:lnTo>
                  <a:pt x="678" y="304"/>
                </a:lnTo>
                <a:lnTo>
                  <a:pt x="710" y="312"/>
                </a:lnTo>
                <a:lnTo>
                  <a:pt x="736" y="320"/>
                </a:lnTo>
                <a:lnTo>
                  <a:pt x="754" y="326"/>
                </a:lnTo>
                <a:lnTo>
                  <a:pt x="766" y="332"/>
                </a:lnTo>
                <a:lnTo>
                  <a:pt x="770" y="334"/>
                </a:lnTo>
                <a:lnTo>
                  <a:pt x="680" y="476"/>
                </a:lnTo>
                <a:lnTo>
                  <a:pt x="982" y="370"/>
                </a:lnTo>
                <a:lnTo>
                  <a:pt x="912" y="0"/>
                </a:lnTo>
                <a:lnTo>
                  <a:pt x="854" y="150"/>
                </a:lnTo>
                <a:lnTo>
                  <a:pt x="850" y="148"/>
                </a:lnTo>
                <a:lnTo>
                  <a:pt x="838" y="142"/>
                </a:lnTo>
                <a:lnTo>
                  <a:pt x="822" y="134"/>
                </a:lnTo>
                <a:lnTo>
                  <a:pt x="798" y="126"/>
                </a:lnTo>
                <a:lnTo>
                  <a:pt x="768" y="120"/>
                </a:lnTo>
                <a:lnTo>
                  <a:pt x="732" y="114"/>
                </a:lnTo>
                <a:lnTo>
                  <a:pt x="692" y="110"/>
                </a:lnTo>
                <a:lnTo>
                  <a:pt x="646" y="110"/>
                </a:lnTo>
                <a:lnTo>
                  <a:pt x="596" y="116"/>
                </a:lnTo>
                <a:lnTo>
                  <a:pt x="540" y="126"/>
                </a:lnTo>
                <a:lnTo>
                  <a:pt x="482" y="146"/>
                </a:lnTo>
                <a:lnTo>
                  <a:pt x="422" y="172"/>
                </a:lnTo>
                <a:lnTo>
                  <a:pt x="356" y="210"/>
                </a:lnTo>
                <a:lnTo>
                  <a:pt x="290" y="258"/>
                </a:lnTo>
                <a:lnTo>
                  <a:pt x="230" y="310"/>
                </a:lnTo>
                <a:lnTo>
                  <a:pt x="178" y="364"/>
                </a:lnTo>
                <a:lnTo>
                  <a:pt x="136" y="422"/>
                </a:lnTo>
                <a:lnTo>
                  <a:pt x="100" y="480"/>
                </a:lnTo>
                <a:lnTo>
                  <a:pt x="72" y="536"/>
                </a:lnTo>
                <a:lnTo>
                  <a:pt x="48" y="590"/>
                </a:lnTo>
                <a:lnTo>
                  <a:pt x="30" y="640"/>
                </a:lnTo>
                <a:lnTo>
                  <a:pt x="18" y="684"/>
                </a:lnTo>
                <a:lnTo>
                  <a:pt x="8" y="722"/>
                </a:lnTo>
                <a:lnTo>
                  <a:pt x="4" y="750"/>
                </a:lnTo>
                <a:lnTo>
                  <a:pt x="0" y="768"/>
                </a:lnTo>
                <a:lnTo>
                  <a:pt x="0" y="774"/>
                </a:lnTo>
              </a:path>
            </a:pathLst>
          </a:custGeom>
          <a:ln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  <p:sp>
        <p:nvSpPr>
          <p:cNvPr id="55" name="Oval 9"/>
          <p:cNvSpPr>
            <a:spLocks noChangeArrowheads="1"/>
          </p:cNvSpPr>
          <p:nvPr/>
        </p:nvSpPr>
        <p:spPr bwMode="gray">
          <a:xfrm>
            <a:off x="0" y="188640"/>
            <a:ext cx="12192000" cy="2232248"/>
          </a:xfrm>
          <a:prstGeom prst="ellips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 sz="2000">
              <a:solidFill>
                <a:schemeClr val="tx1"/>
              </a:solidFill>
            </a:endParaRPr>
          </a:p>
        </p:txBody>
      </p:sp>
      <p:sp>
        <p:nvSpPr>
          <p:cNvPr id="54" name="Text Box 11"/>
          <p:cNvSpPr txBox="1">
            <a:spLocks noChangeArrowheads="1"/>
          </p:cNvSpPr>
          <p:nvPr/>
        </p:nvSpPr>
        <p:spPr bwMode="gray">
          <a:xfrm>
            <a:off x="1" y="519343"/>
            <a:ext cx="11908692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Условия для эффективной реализации региональных программ и календарей профилактических прививок 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Rectangle 10"/>
          <p:cNvSpPr>
            <a:spLocks noChangeArrowheads="1"/>
          </p:cNvSpPr>
          <p:nvPr/>
        </p:nvSpPr>
        <p:spPr bwMode="gray">
          <a:xfrm>
            <a:off x="208712" y="5782139"/>
            <a:ext cx="9620317" cy="888292"/>
          </a:xfrm>
          <a:prstGeom prst="round2DiagRect">
            <a:avLst/>
          </a:prstGeom>
          <a:ln>
            <a:solidFill>
              <a:schemeClr val="accent5">
                <a:lumMod val="50000"/>
              </a:schemeClr>
            </a:solidFill>
          </a:ln>
          <a:extLst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anchor="ctr"/>
          <a:lstStyle/>
          <a:p>
            <a:pPr lvl="0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Активная реабилитация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первых трех лет жизни и детей, имеющих нарушения в состоянии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здоровья с целью сохранения показателя  своевременности охвата иммунизацией не менее 95%.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5241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6474" y="1036166"/>
            <a:ext cx="6799051" cy="4785667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26445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Благодарю за внимание!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838200" y="1036166"/>
            <a:ext cx="10515600" cy="5460168"/>
          </a:xfrm>
        </p:spPr>
        <p:txBody>
          <a:bodyPr>
            <a:normAutofit lnSpcReduction="10000"/>
          </a:bodyPr>
          <a:lstStyle/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Право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прививку - это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право на жизнь и здоровье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4235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110" name="AutoShape 46"/>
          <p:cNvSpPr>
            <a:spLocks noChangeArrowheads="1"/>
          </p:cNvSpPr>
          <p:nvPr/>
        </p:nvSpPr>
        <p:spPr bwMode="ltGray">
          <a:xfrm rot="5400000">
            <a:off x="-3465705" y="-1654087"/>
            <a:ext cx="6455071" cy="10191824"/>
          </a:xfrm>
          <a:custGeom>
            <a:avLst/>
            <a:gdLst>
              <a:gd name="G0" fmla="+- 10478 0 0"/>
              <a:gd name="G1" fmla="+- -11739500 0 0"/>
              <a:gd name="G2" fmla="+- 0 0 -11739500"/>
              <a:gd name="T0" fmla="*/ 0 256 1"/>
              <a:gd name="T1" fmla="*/ 180 256 1"/>
              <a:gd name="G3" fmla="+- -11739500 T0 T1"/>
              <a:gd name="T2" fmla="*/ 0 256 1"/>
              <a:gd name="T3" fmla="*/ 90 256 1"/>
              <a:gd name="G4" fmla="+- -11739500 T2 T3"/>
              <a:gd name="G5" fmla="*/ G4 2 1"/>
              <a:gd name="T4" fmla="*/ 90 256 1"/>
              <a:gd name="T5" fmla="*/ 0 256 1"/>
              <a:gd name="G6" fmla="+- -11739500 T4 T5"/>
              <a:gd name="G7" fmla="*/ G6 2 1"/>
              <a:gd name="G8" fmla="abs -1173950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10478"/>
              <a:gd name="G18" fmla="*/ 10478 1 2"/>
              <a:gd name="G19" fmla="+- G18 5400 0"/>
              <a:gd name="G20" fmla="cos G19 -11739500"/>
              <a:gd name="G21" fmla="sin G19 -11739500"/>
              <a:gd name="G22" fmla="+- G20 10800 0"/>
              <a:gd name="G23" fmla="+- G21 10800 0"/>
              <a:gd name="G24" fmla="+- 10800 0 G20"/>
              <a:gd name="G25" fmla="+- 10478 10800 0"/>
              <a:gd name="G26" fmla="?: G9 G17 G25"/>
              <a:gd name="G27" fmla="?: G9 0 21600"/>
              <a:gd name="G28" fmla="cos 10800 -11739500"/>
              <a:gd name="G29" fmla="sin 10800 -11739500"/>
              <a:gd name="G30" fmla="sin 10478 -11739500"/>
              <a:gd name="G31" fmla="+- G28 10800 0"/>
              <a:gd name="G32" fmla="+- G29 10800 0"/>
              <a:gd name="G33" fmla="+- G30 10800 0"/>
              <a:gd name="G34" fmla="?: G4 0 G31"/>
              <a:gd name="G35" fmla="?: -11739500 G34 0"/>
              <a:gd name="G36" fmla="?: G6 G35 G31"/>
              <a:gd name="G37" fmla="+- 21600 0 G36"/>
              <a:gd name="G38" fmla="?: G4 0 G33"/>
              <a:gd name="G39" fmla="?: -1173950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162 w 21600"/>
              <a:gd name="T15" fmla="*/ 10638 h 21600"/>
              <a:gd name="T16" fmla="*/ 10800 w 21600"/>
              <a:gd name="T17" fmla="*/ 322 h 21600"/>
              <a:gd name="T18" fmla="*/ 21438 w 21600"/>
              <a:gd name="T19" fmla="*/ 10638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323" y="10641"/>
                </a:moveTo>
                <a:cubicBezTo>
                  <a:pt x="410" y="4916"/>
                  <a:pt x="5075" y="321"/>
                  <a:pt x="10800" y="322"/>
                </a:cubicBezTo>
                <a:cubicBezTo>
                  <a:pt x="16524" y="322"/>
                  <a:pt x="21189" y="4916"/>
                  <a:pt x="21276" y="10641"/>
                </a:cubicBezTo>
                <a:lnTo>
                  <a:pt x="21598" y="10636"/>
                </a:lnTo>
                <a:cubicBezTo>
                  <a:pt x="21509" y="4736"/>
                  <a:pt x="16700" y="-1"/>
                  <a:pt x="10799" y="0"/>
                </a:cubicBezTo>
                <a:cubicBezTo>
                  <a:pt x="4899" y="0"/>
                  <a:pt x="90" y="4736"/>
                  <a:pt x="1" y="10636"/>
                </a:cubicBezTo>
                <a:close/>
              </a:path>
            </a:pathLst>
          </a:custGeom>
          <a:ln>
            <a:solidFill>
              <a:schemeClr val="accent6">
                <a:lumMod val="40000"/>
                <a:lumOff val="60000"/>
              </a:schemeClr>
            </a:solidFill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88111" name="AutoShape 47"/>
          <p:cNvSpPr>
            <a:spLocks noChangeArrowheads="1"/>
          </p:cNvSpPr>
          <p:nvPr/>
        </p:nvSpPr>
        <p:spPr bwMode="ltGray">
          <a:xfrm rot="5400000" flipH="1">
            <a:off x="-3036179" y="-1202543"/>
            <a:ext cx="6072230" cy="9334523"/>
          </a:xfrm>
          <a:custGeom>
            <a:avLst/>
            <a:gdLst>
              <a:gd name="G0" fmla="+- 56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6"/>
              <a:gd name="G18" fmla="*/ 56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6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6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5372 w 21600"/>
              <a:gd name="T15" fmla="*/ 10800 h 21600"/>
              <a:gd name="T16" fmla="*/ 10800 w 21600"/>
              <a:gd name="T17" fmla="*/ 10744 h 21600"/>
              <a:gd name="T18" fmla="*/ 16228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744" y="10800"/>
                </a:moveTo>
                <a:cubicBezTo>
                  <a:pt x="10744" y="10769"/>
                  <a:pt x="10769" y="10744"/>
                  <a:pt x="10800" y="10744"/>
                </a:cubicBezTo>
                <a:cubicBezTo>
                  <a:pt x="10830" y="10743"/>
                  <a:pt x="10855" y="10769"/>
                  <a:pt x="10856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gradFill rotWithShape="1">
            <a:gsLst>
              <a:gs pos="0">
                <a:schemeClr val="accent6">
                  <a:lumMod val="60000"/>
                  <a:lumOff val="4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5400000" scaled="1"/>
          </a:gra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88115" name="AutoShape 51"/>
          <p:cNvSpPr>
            <a:spLocks noChangeArrowheads="1"/>
          </p:cNvSpPr>
          <p:nvPr/>
        </p:nvSpPr>
        <p:spPr bwMode="gray">
          <a:xfrm>
            <a:off x="2317726" y="264234"/>
            <a:ext cx="9747604" cy="592997"/>
          </a:xfrm>
          <a:prstGeom prst="roundRect">
            <a:avLst>
              <a:gd name="adj" fmla="val 50000"/>
            </a:avLst>
          </a:prstGeom>
          <a:ln>
            <a:solidFill>
              <a:srgbClr val="002060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0" tIns="0" rIns="0" bIns="0" anchor="ctr"/>
          <a:lstStyle/>
          <a:p>
            <a:pPr lvl="0" algn="ctr">
              <a:lnSpc>
                <a:spcPts val="1800"/>
              </a:lnSpc>
            </a:pPr>
            <a:r>
              <a:rPr 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Иммунизация позволяет  ежегодно предотвращать от 2 до 3 млн. случаев смерти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от  дифтерии, столбняка, коклюша и кори.</a:t>
            </a:r>
            <a:endParaRPr lang="ru-RU" sz="16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Group 53"/>
          <p:cNvGrpSpPr>
            <a:grpSpLocks/>
          </p:cNvGrpSpPr>
          <p:nvPr/>
        </p:nvGrpSpPr>
        <p:grpSpPr bwMode="auto">
          <a:xfrm>
            <a:off x="2063725" y="264235"/>
            <a:ext cx="508000" cy="519245"/>
            <a:chOff x="2078" y="1387"/>
            <a:chExt cx="1615" cy="2201"/>
          </a:xfrm>
        </p:grpSpPr>
        <p:sp>
          <p:nvSpPr>
            <p:cNvPr id="99377" name="Oval 54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9378" name="Oval 55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8120" name="Oval 56"/>
            <p:cNvSpPr>
              <a:spLocks noChangeArrowheads="1"/>
            </p:cNvSpPr>
            <p:nvPr/>
          </p:nvSpPr>
          <p:spPr bwMode="gray">
            <a:xfrm>
              <a:off x="2253" y="1387"/>
              <a:ext cx="826" cy="2201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9380" name="Oval 57"/>
            <p:cNvSpPr>
              <a:spLocks noChangeArrowheads="1"/>
            </p:cNvSpPr>
            <p:nvPr/>
          </p:nvSpPr>
          <p:spPr bwMode="gray">
            <a:xfrm>
              <a:off x="2254" y="1387"/>
              <a:ext cx="826" cy="2201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FFCC00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88122" name="Oval 58"/>
            <p:cNvSpPr>
              <a:spLocks noChangeArrowheads="1"/>
            </p:cNvSpPr>
            <p:nvPr/>
          </p:nvSpPr>
          <p:spPr bwMode="gray">
            <a:xfrm>
              <a:off x="2334" y="1387"/>
              <a:ext cx="1097" cy="2201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9382" name="Oval 59"/>
            <p:cNvSpPr>
              <a:spLocks noChangeArrowheads="1"/>
            </p:cNvSpPr>
            <p:nvPr/>
          </p:nvSpPr>
          <p:spPr bwMode="gray">
            <a:xfrm>
              <a:off x="2337" y="1387"/>
              <a:ext cx="1096" cy="2201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7C6300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717207" y="4000504"/>
            <a:ext cx="258897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World Health</a:t>
            </a:r>
            <a:endParaRPr lang="ru-RU" sz="32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Organization</a:t>
            </a:r>
            <a:endParaRPr lang="ru-RU" sz="32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0898" name="Picture 2" descr="https://xn----7sbebh0ancglw1b6dwg.xn--p1ai/theme/img/WHO_Logo_c30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11" y="1357298"/>
            <a:ext cx="3619525" cy="2714644"/>
          </a:xfrm>
          <a:prstGeom prst="rect">
            <a:avLst/>
          </a:prstGeom>
          <a:noFill/>
        </p:spPr>
      </p:pic>
      <p:sp>
        <p:nvSpPr>
          <p:cNvPr id="70" name="AutoShape 51"/>
          <p:cNvSpPr>
            <a:spLocks noChangeArrowheads="1"/>
          </p:cNvSpPr>
          <p:nvPr/>
        </p:nvSpPr>
        <p:spPr bwMode="gray">
          <a:xfrm>
            <a:off x="3809985" y="1000108"/>
            <a:ext cx="8343311" cy="785818"/>
          </a:xfrm>
          <a:prstGeom prst="roundRect">
            <a:avLst>
              <a:gd name="adj" fmla="val 50000"/>
            </a:avLst>
          </a:prstGeom>
          <a:ln>
            <a:solidFill>
              <a:srgbClr val="002060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0" tIns="0" rIns="0" bIns="0" anchor="ctr"/>
          <a:lstStyle/>
          <a:p>
            <a:pPr lvl="0" algn="ctr">
              <a:lnSpc>
                <a:spcPts val="1800"/>
              </a:lnSpc>
            </a:pPr>
            <a:r>
              <a:rPr 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Из 30 лет, на которые возросла средняя продолжительность жизни в развитых странах в XX веке, 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25 лет обусловлено </a:t>
            </a:r>
            <a:r>
              <a:rPr lang="ru-RU" sz="16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вакцинопрофилактикой</a:t>
            </a:r>
            <a:endParaRPr lang="ru-RU" sz="16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" name="AutoShape 51"/>
          <p:cNvSpPr>
            <a:spLocks noChangeArrowheads="1"/>
          </p:cNvSpPr>
          <p:nvPr/>
        </p:nvSpPr>
        <p:spPr bwMode="gray">
          <a:xfrm>
            <a:off x="4571989" y="1928802"/>
            <a:ext cx="7620011" cy="642942"/>
          </a:xfrm>
          <a:prstGeom prst="roundRect">
            <a:avLst>
              <a:gd name="adj" fmla="val 50000"/>
            </a:avLst>
          </a:prstGeom>
          <a:ln>
            <a:solidFill>
              <a:srgbClr val="002060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0" tIns="0" rIns="0" bIns="0" anchor="ctr"/>
          <a:lstStyle/>
          <a:p>
            <a:pPr marL="342900" lvl="0" indent="-342900" algn="ctr">
              <a:spcBef>
                <a:spcPct val="20000"/>
              </a:spcBef>
            </a:pP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«Чистая вода и вакцинация </a:t>
            </a:r>
            <a:r>
              <a:rPr 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единственные меры реально влияющие на 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общественное здоровье»</a:t>
            </a:r>
          </a:p>
        </p:txBody>
      </p:sp>
      <p:sp>
        <p:nvSpPr>
          <p:cNvPr id="72" name="AutoShape 51"/>
          <p:cNvSpPr>
            <a:spLocks noChangeArrowheads="1"/>
          </p:cNvSpPr>
          <p:nvPr/>
        </p:nvSpPr>
        <p:spPr bwMode="gray">
          <a:xfrm>
            <a:off x="4857741" y="2714620"/>
            <a:ext cx="7334259" cy="807314"/>
          </a:xfrm>
          <a:prstGeom prst="roundRect">
            <a:avLst>
              <a:gd name="adj" fmla="val 50000"/>
            </a:avLst>
          </a:prstGeom>
          <a:ln>
            <a:solidFill>
              <a:srgbClr val="002060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0" tIns="0" rIns="0" bIns="0" anchor="ctr"/>
          <a:lstStyle/>
          <a:p>
            <a:pPr marL="342900" lvl="0" indent="-342900" algn="ctr">
              <a:spcBef>
                <a:spcPct val="20000"/>
              </a:spcBef>
            </a:pPr>
            <a:r>
              <a:rPr lang="ru-RU" sz="1600" b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Вакцинопрофилактика</a:t>
            </a:r>
            <a:r>
              <a:rPr 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- 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стратегическая инвестиция в охрану здоровья</a:t>
            </a:r>
            <a:r>
              <a:rPr 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благополучие индивидуума, семьи и нации в целом с выраженным социальным и экономическим эффектом</a:t>
            </a:r>
          </a:p>
        </p:txBody>
      </p:sp>
      <p:sp>
        <p:nvSpPr>
          <p:cNvPr id="74" name="AutoShape 51"/>
          <p:cNvSpPr>
            <a:spLocks noChangeArrowheads="1"/>
          </p:cNvSpPr>
          <p:nvPr/>
        </p:nvSpPr>
        <p:spPr bwMode="gray">
          <a:xfrm>
            <a:off x="4762533" y="3764478"/>
            <a:ext cx="7429467" cy="757588"/>
          </a:xfrm>
          <a:prstGeom prst="roundRect">
            <a:avLst>
              <a:gd name="adj" fmla="val 50000"/>
            </a:avLst>
          </a:prstGeom>
          <a:ln>
            <a:solidFill>
              <a:srgbClr val="002060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0" tIns="0" rIns="0" bIns="0" anchor="ctr"/>
          <a:lstStyle/>
          <a:p>
            <a:pPr marL="342900" lvl="0" indent="-342900" algn="ctr">
              <a:spcBef>
                <a:spcPct val="20000"/>
              </a:spcBef>
            </a:pPr>
            <a:r>
              <a:rPr 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 Ни одна мера медико-санитарной профилактики не является 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более  эффективной по стоимости, чем иммунизация</a:t>
            </a:r>
            <a:r>
              <a:rPr 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».</a:t>
            </a:r>
            <a:endParaRPr lang="en-US" sz="16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5" name="AutoShape 51"/>
          <p:cNvSpPr>
            <a:spLocks noChangeArrowheads="1"/>
          </p:cNvSpPr>
          <p:nvPr/>
        </p:nvSpPr>
        <p:spPr bwMode="gray">
          <a:xfrm>
            <a:off x="4191029" y="4786322"/>
            <a:ext cx="8000971" cy="866333"/>
          </a:xfrm>
          <a:prstGeom prst="roundRect">
            <a:avLst>
              <a:gd name="adj" fmla="val 50000"/>
            </a:avLst>
          </a:prstGeom>
          <a:ln>
            <a:solidFill>
              <a:srgbClr val="002060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0" tIns="0" rIns="0" bIns="0" anchor="ctr"/>
          <a:lstStyle/>
          <a:p>
            <a:pPr marL="342900" lvl="0" indent="-342900" algn="ctr">
              <a:spcBef>
                <a:spcPct val="20000"/>
              </a:spcBef>
            </a:pPr>
            <a:r>
              <a:rPr lang="ru-RU" sz="16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Вакцинопрофилактика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прерывает </a:t>
            </a:r>
            <a:r>
              <a:rPr 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порочный круг 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роста </a:t>
            </a:r>
            <a:r>
              <a:rPr lang="ru-RU" sz="16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резистентности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к антибиотикам  </a:t>
            </a:r>
            <a:r>
              <a:rPr 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 существенно влияет на 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уровень диссеминации </a:t>
            </a:r>
            <a:r>
              <a:rPr 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возбудителей инфекционных болезней среди населения. </a:t>
            </a:r>
          </a:p>
        </p:txBody>
      </p:sp>
      <p:sp>
        <p:nvSpPr>
          <p:cNvPr id="76" name="AutoShape 51"/>
          <p:cNvSpPr>
            <a:spLocks noChangeArrowheads="1"/>
          </p:cNvSpPr>
          <p:nvPr/>
        </p:nvSpPr>
        <p:spPr bwMode="gray">
          <a:xfrm>
            <a:off x="2857477" y="5830784"/>
            <a:ext cx="9334480" cy="670050"/>
          </a:xfrm>
          <a:prstGeom prst="roundRect">
            <a:avLst>
              <a:gd name="adj" fmla="val 50000"/>
            </a:avLst>
          </a:prstGeom>
          <a:ln>
            <a:solidFill>
              <a:srgbClr val="002060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0" tIns="0" rIns="0" bIns="0" anchor="ctr"/>
          <a:lstStyle/>
          <a:p>
            <a:pPr algn="ctr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Настоящий век должен 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стать веком вакцин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 иммунизация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станет 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основной стратегией профилактики</a:t>
            </a:r>
            <a:endParaRPr lang="ru-RU" sz="1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Group 67"/>
          <p:cNvGrpSpPr>
            <a:grpSpLocks/>
          </p:cNvGrpSpPr>
          <p:nvPr/>
        </p:nvGrpSpPr>
        <p:grpSpPr bwMode="auto">
          <a:xfrm>
            <a:off x="4286237" y="2002557"/>
            <a:ext cx="508000" cy="519245"/>
            <a:chOff x="2078" y="1387"/>
            <a:chExt cx="1615" cy="2201"/>
          </a:xfrm>
        </p:grpSpPr>
        <p:sp>
          <p:nvSpPr>
            <p:cNvPr id="99365" name="Oval 68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9366" name="Oval 69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8134" name="Oval 70"/>
            <p:cNvSpPr>
              <a:spLocks noChangeArrowheads="1"/>
            </p:cNvSpPr>
            <p:nvPr/>
          </p:nvSpPr>
          <p:spPr bwMode="gray">
            <a:xfrm>
              <a:off x="2253" y="1387"/>
              <a:ext cx="826" cy="2201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9368" name="Oval 71"/>
            <p:cNvSpPr>
              <a:spLocks noChangeArrowheads="1"/>
            </p:cNvSpPr>
            <p:nvPr/>
          </p:nvSpPr>
          <p:spPr bwMode="gray">
            <a:xfrm>
              <a:off x="2254" y="1387"/>
              <a:ext cx="826" cy="2201"/>
            </a:xfrm>
            <a:prstGeom prst="ellipse">
              <a:avLst/>
            </a:prstGeom>
            <a:gradFill rotWithShape="1">
              <a:gsLst>
                <a:gs pos="0">
                  <a:srgbClr val="21B3E1"/>
                </a:gs>
                <a:gs pos="100000">
                  <a:srgbClr val="0F5368"/>
                </a:gs>
              </a:gsLst>
              <a:lin ang="5400000" scaled="1"/>
            </a:gradFill>
            <a:ln w="38100" algn="ctr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88136" name="Oval 72"/>
            <p:cNvSpPr>
              <a:spLocks noChangeArrowheads="1"/>
            </p:cNvSpPr>
            <p:nvPr/>
          </p:nvSpPr>
          <p:spPr bwMode="gray">
            <a:xfrm>
              <a:off x="2334" y="1387"/>
              <a:ext cx="1097" cy="2201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9370" name="Oval 73"/>
            <p:cNvSpPr>
              <a:spLocks noChangeArrowheads="1"/>
            </p:cNvSpPr>
            <p:nvPr/>
          </p:nvSpPr>
          <p:spPr bwMode="gray">
            <a:xfrm>
              <a:off x="2337" y="1387"/>
              <a:ext cx="1096" cy="2201"/>
            </a:xfrm>
            <a:prstGeom prst="ellipse">
              <a:avLst/>
            </a:prstGeom>
            <a:gradFill rotWithShape="1">
              <a:gsLst>
                <a:gs pos="0">
                  <a:srgbClr val="21B3E1"/>
                </a:gs>
                <a:gs pos="100000">
                  <a:srgbClr val="10576D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  <p:grpSp>
        <p:nvGrpSpPr>
          <p:cNvPr id="5" name="Group 81"/>
          <p:cNvGrpSpPr>
            <a:grpSpLocks/>
          </p:cNvGrpSpPr>
          <p:nvPr/>
        </p:nvGrpSpPr>
        <p:grpSpPr bwMode="auto">
          <a:xfrm>
            <a:off x="4571991" y="3002689"/>
            <a:ext cx="474133" cy="519245"/>
            <a:chOff x="2078" y="1387"/>
            <a:chExt cx="1615" cy="2201"/>
          </a:xfrm>
        </p:grpSpPr>
        <p:sp>
          <p:nvSpPr>
            <p:cNvPr id="99353" name="Oval 82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9354" name="Oval 83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8148" name="Oval 84"/>
            <p:cNvSpPr>
              <a:spLocks noChangeArrowheads="1"/>
            </p:cNvSpPr>
            <p:nvPr/>
          </p:nvSpPr>
          <p:spPr bwMode="gray">
            <a:xfrm>
              <a:off x="2251" y="1387"/>
              <a:ext cx="885" cy="2201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9356" name="Oval 85"/>
            <p:cNvSpPr>
              <a:spLocks noChangeArrowheads="1"/>
            </p:cNvSpPr>
            <p:nvPr/>
          </p:nvSpPr>
          <p:spPr bwMode="gray">
            <a:xfrm>
              <a:off x="2254" y="1387"/>
              <a:ext cx="885" cy="2201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E35E23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88150" name="Oval 86"/>
            <p:cNvSpPr>
              <a:spLocks noChangeArrowheads="1"/>
            </p:cNvSpPr>
            <p:nvPr/>
          </p:nvSpPr>
          <p:spPr bwMode="gray">
            <a:xfrm>
              <a:off x="2338" y="1387"/>
              <a:ext cx="1096" cy="2201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9358" name="Oval 87"/>
            <p:cNvSpPr>
              <a:spLocks noChangeArrowheads="1"/>
            </p:cNvSpPr>
            <p:nvPr/>
          </p:nvSpPr>
          <p:spPr bwMode="gray">
            <a:xfrm>
              <a:off x="2337" y="1387"/>
              <a:ext cx="1096" cy="2201"/>
            </a:xfrm>
            <a:prstGeom prst="ellipse">
              <a:avLst/>
            </a:prstGeom>
            <a:gradFill rotWithShape="1">
              <a:gsLst>
                <a:gs pos="0">
                  <a:srgbClr val="E35E23"/>
                </a:gs>
                <a:gs pos="100000">
                  <a:srgbClr val="6E2E11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  <p:grpSp>
        <p:nvGrpSpPr>
          <p:cNvPr id="6" name="Group 53"/>
          <p:cNvGrpSpPr>
            <a:grpSpLocks/>
          </p:cNvGrpSpPr>
          <p:nvPr/>
        </p:nvGrpSpPr>
        <p:grpSpPr bwMode="auto">
          <a:xfrm>
            <a:off x="4476740" y="4002821"/>
            <a:ext cx="473443" cy="519245"/>
            <a:chOff x="2078" y="1387"/>
            <a:chExt cx="1615" cy="2201"/>
          </a:xfrm>
        </p:grpSpPr>
        <p:sp>
          <p:nvSpPr>
            <p:cNvPr id="99347" name="Oval 54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9348" name="Oval 55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5" name="Oval 56"/>
            <p:cNvSpPr>
              <a:spLocks noChangeArrowheads="1"/>
            </p:cNvSpPr>
            <p:nvPr/>
          </p:nvSpPr>
          <p:spPr bwMode="gray">
            <a:xfrm>
              <a:off x="2253" y="1387"/>
              <a:ext cx="886" cy="2201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9350" name="Oval 57"/>
            <p:cNvSpPr>
              <a:spLocks noChangeArrowheads="1"/>
            </p:cNvSpPr>
            <p:nvPr/>
          </p:nvSpPr>
          <p:spPr bwMode="gray">
            <a:xfrm>
              <a:off x="2254" y="1387"/>
              <a:ext cx="886" cy="2201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FFCC00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57" name="Oval 58"/>
            <p:cNvSpPr>
              <a:spLocks noChangeArrowheads="1"/>
            </p:cNvSpPr>
            <p:nvPr/>
          </p:nvSpPr>
          <p:spPr bwMode="gray">
            <a:xfrm>
              <a:off x="2334" y="1387"/>
              <a:ext cx="1097" cy="2201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9352" name="Oval 59"/>
            <p:cNvSpPr>
              <a:spLocks noChangeArrowheads="1"/>
            </p:cNvSpPr>
            <p:nvPr/>
          </p:nvSpPr>
          <p:spPr bwMode="gray">
            <a:xfrm>
              <a:off x="2337" y="1387"/>
              <a:ext cx="1096" cy="2201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7C6300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  <p:grpSp>
        <p:nvGrpSpPr>
          <p:cNvPr id="53" name="Group 60"/>
          <p:cNvGrpSpPr>
            <a:grpSpLocks/>
          </p:cNvGrpSpPr>
          <p:nvPr/>
        </p:nvGrpSpPr>
        <p:grpSpPr bwMode="auto">
          <a:xfrm>
            <a:off x="3809984" y="5002953"/>
            <a:ext cx="508000" cy="519245"/>
            <a:chOff x="2078" y="1387"/>
            <a:chExt cx="1615" cy="2201"/>
          </a:xfrm>
        </p:grpSpPr>
        <p:sp>
          <p:nvSpPr>
            <p:cNvPr id="56" name="Oval 61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8" name="Oval 62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9" name="Oval 63"/>
            <p:cNvSpPr>
              <a:spLocks noChangeArrowheads="1"/>
            </p:cNvSpPr>
            <p:nvPr/>
          </p:nvSpPr>
          <p:spPr bwMode="gray">
            <a:xfrm>
              <a:off x="2253" y="1387"/>
              <a:ext cx="826" cy="2201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0" name="Oval 64"/>
            <p:cNvSpPr>
              <a:spLocks noChangeArrowheads="1"/>
            </p:cNvSpPr>
            <p:nvPr/>
          </p:nvSpPr>
          <p:spPr bwMode="gray">
            <a:xfrm>
              <a:off x="2254" y="1387"/>
              <a:ext cx="826" cy="2201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8BE67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61" name="Oval 65"/>
            <p:cNvSpPr>
              <a:spLocks noChangeArrowheads="1"/>
            </p:cNvSpPr>
            <p:nvPr/>
          </p:nvSpPr>
          <p:spPr bwMode="gray">
            <a:xfrm>
              <a:off x="2334" y="1387"/>
              <a:ext cx="1097" cy="2201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2" name="Oval 66"/>
            <p:cNvSpPr>
              <a:spLocks noChangeArrowheads="1"/>
            </p:cNvSpPr>
            <p:nvPr/>
          </p:nvSpPr>
          <p:spPr bwMode="gray">
            <a:xfrm>
              <a:off x="2337" y="1387"/>
              <a:ext cx="1096" cy="2201"/>
            </a:xfrm>
            <a:prstGeom prst="ellipse">
              <a:avLst/>
            </a:prstGeom>
            <a:gradFill rotWithShape="1">
              <a:gsLst>
                <a:gs pos="0">
                  <a:srgbClr val="48BE67"/>
                </a:gs>
                <a:gs pos="100000">
                  <a:srgbClr val="235C32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  <p:grpSp>
        <p:nvGrpSpPr>
          <p:cNvPr id="63" name="Group 81"/>
          <p:cNvGrpSpPr>
            <a:grpSpLocks/>
          </p:cNvGrpSpPr>
          <p:nvPr/>
        </p:nvGrpSpPr>
        <p:grpSpPr bwMode="auto">
          <a:xfrm>
            <a:off x="2476476" y="6003085"/>
            <a:ext cx="474133" cy="519245"/>
            <a:chOff x="2078" y="1387"/>
            <a:chExt cx="1615" cy="2201"/>
          </a:xfrm>
        </p:grpSpPr>
        <p:sp>
          <p:nvSpPr>
            <p:cNvPr id="64" name="Oval 82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" name="Oval 83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6" name="Oval 84"/>
            <p:cNvSpPr>
              <a:spLocks noChangeArrowheads="1"/>
            </p:cNvSpPr>
            <p:nvPr/>
          </p:nvSpPr>
          <p:spPr bwMode="gray">
            <a:xfrm>
              <a:off x="2251" y="1387"/>
              <a:ext cx="885" cy="2201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7" name="Oval 85"/>
            <p:cNvSpPr>
              <a:spLocks noChangeArrowheads="1"/>
            </p:cNvSpPr>
            <p:nvPr/>
          </p:nvSpPr>
          <p:spPr bwMode="gray">
            <a:xfrm>
              <a:off x="2254" y="1387"/>
              <a:ext cx="885" cy="2201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E35E23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68" name="Oval 86"/>
            <p:cNvSpPr>
              <a:spLocks noChangeArrowheads="1"/>
            </p:cNvSpPr>
            <p:nvPr/>
          </p:nvSpPr>
          <p:spPr bwMode="gray">
            <a:xfrm>
              <a:off x="2338" y="1387"/>
              <a:ext cx="1096" cy="2201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9" name="Oval 87"/>
            <p:cNvSpPr>
              <a:spLocks noChangeArrowheads="1"/>
            </p:cNvSpPr>
            <p:nvPr/>
          </p:nvSpPr>
          <p:spPr bwMode="gray">
            <a:xfrm>
              <a:off x="2337" y="1387"/>
              <a:ext cx="1096" cy="2201"/>
            </a:xfrm>
            <a:prstGeom prst="ellipse">
              <a:avLst/>
            </a:prstGeom>
            <a:gradFill rotWithShape="1">
              <a:gsLst>
                <a:gs pos="0">
                  <a:srgbClr val="E35E23"/>
                </a:gs>
                <a:gs pos="100000">
                  <a:srgbClr val="6E2E11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  <p:grpSp>
        <p:nvGrpSpPr>
          <p:cNvPr id="3" name="Group 60"/>
          <p:cNvGrpSpPr>
            <a:grpSpLocks/>
          </p:cNvGrpSpPr>
          <p:nvPr/>
        </p:nvGrpSpPr>
        <p:grpSpPr bwMode="auto">
          <a:xfrm>
            <a:off x="3524232" y="1145301"/>
            <a:ext cx="508000" cy="519245"/>
            <a:chOff x="2078" y="1387"/>
            <a:chExt cx="1615" cy="2201"/>
          </a:xfrm>
        </p:grpSpPr>
        <p:sp>
          <p:nvSpPr>
            <p:cNvPr id="99371" name="Oval 61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9372" name="Oval 62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8127" name="Oval 63"/>
            <p:cNvSpPr>
              <a:spLocks noChangeArrowheads="1"/>
            </p:cNvSpPr>
            <p:nvPr/>
          </p:nvSpPr>
          <p:spPr bwMode="gray">
            <a:xfrm>
              <a:off x="2253" y="1387"/>
              <a:ext cx="826" cy="2201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9374" name="Oval 64"/>
            <p:cNvSpPr>
              <a:spLocks noChangeArrowheads="1"/>
            </p:cNvSpPr>
            <p:nvPr/>
          </p:nvSpPr>
          <p:spPr bwMode="gray">
            <a:xfrm>
              <a:off x="2254" y="1387"/>
              <a:ext cx="826" cy="2201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8BE67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88129" name="Oval 65"/>
            <p:cNvSpPr>
              <a:spLocks noChangeArrowheads="1"/>
            </p:cNvSpPr>
            <p:nvPr/>
          </p:nvSpPr>
          <p:spPr bwMode="gray">
            <a:xfrm>
              <a:off x="2334" y="1387"/>
              <a:ext cx="1097" cy="2201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9376" name="Oval 66"/>
            <p:cNvSpPr>
              <a:spLocks noChangeArrowheads="1"/>
            </p:cNvSpPr>
            <p:nvPr/>
          </p:nvSpPr>
          <p:spPr bwMode="gray">
            <a:xfrm>
              <a:off x="2337" y="1387"/>
              <a:ext cx="1096" cy="2201"/>
            </a:xfrm>
            <a:prstGeom prst="ellipse">
              <a:avLst/>
            </a:prstGeom>
            <a:gradFill rotWithShape="1">
              <a:gsLst>
                <a:gs pos="0">
                  <a:srgbClr val="48BE67"/>
                </a:gs>
                <a:gs pos="100000">
                  <a:srgbClr val="235C32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416395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110" name="AutoShape 46"/>
          <p:cNvSpPr>
            <a:spLocks noChangeArrowheads="1"/>
          </p:cNvSpPr>
          <p:nvPr/>
        </p:nvSpPr>
        <p:spPr bwMode="ltGray">
          <a:xfrm rot="5400000">
            <a:off x="-4037205" y="-1654087"/>
            <a:ext cx="6455071" cy="10191824"/>
          </a:xfrm>
          <a:custGeom>
            <a:avLst/>
            <a:gdLst>
              <a:gd name="G0" fmla="+- 10478 0 0"/>
              <a:gd name="G1" fmla="+- -11739500 0 0"/>
              <a:gd name="G2" fmla="+- 0 0 -11739500"/>
              <a:gd name="T0" fmla="*/ 0 256 1"/>
              <a:gd name="T1" fmla="*/ 180 256 1"/>
              <a:gd name="G3" fmla="+- -11739500 T0 T1"/>
              <a:gd name="T2" fmla="*/ 0 256 1"/>
              <a:gd name="T3" fmla="*/ 90 256 1"/>
              <a:gd name="G4" fmla="+- -11739500 T2 T3"/>
              <a:gd name="G5" fmla="*/ G4 2 1"/>
              <a:gd name="T4" fmla="*/ 90 256 1"/>
              <a:gd name="T5" fmla="*/ 0 256 1"/>
              <a:gd name="G6" fmla="+- -11739500 T4 T5"/>
              <a:gd name="G7" fmla="*/ G6 2 1"/>
              <a:gd name="G8" fmla="abs -1173950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10478"/>
              <a:gd name="G18" fmla="*/ 10478 1 2"/>
              <a:gd name="G19" fmla="+- G18 5400 0"/>
              <a:gd name="G20" fmla="cos G19 -11739500"/>
              <a:gd name="G21" fmla="sin G19 -11739500"/>
              <a:gd name="G22" fmla="+- G20 10800 0"/>
              <a:gd name="G23" fmla="+- G21 10800 0"/>
              <a:gd name="G24" fmla="+- 10800 0 G20"/>
              <a:gd name="G25" fmla="+- 10478 10800 0"/>
              <a:gd name="G26" fmla="?: G9 G17 G25"/>
              <a:gd name="G27" fmla="?: G9 0 21600"/>
              <a:gd name="G28" fmla="cos 10800 -11739500"/>
              <a:gd name="G29" fmla="sin 10800 -11739500"/>
              <a:gd name="G30" fmla="sin 10478 -11739500"/>
              <a:gd name="G31" fmla="+- G28 10800 0"/>
              <a:gd name="G32" fmla="+- G29 10800 0"/>
              <a:gd name="G33" fmla="+- G30 10800 0"/>
              <a:gd name="G34" fmla="?: G4 0 G31"/>
              <a:gd name="G35" fmla="?: -11739500 G34 0"/>
              <a:gd name="G36" fmla="?: G6 G35 G31"/>
              <a:gd name="G37" fmla="+- 21600 0 G36"/>
              <a:gd name="G38" fmla="?: G4 0 G33"/>
              <a:gd name="G39" fmla="?: -1173950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162 w 21600"/>
              <a:gd name="T15" fmla="*/ 10638 h 21600"/>
              <a:gd name="T16" fmla="*/ 10800 w 21600"/>
              <a:gd name="T17" fmla="*/ 322 h 21600"/>
              <a:gd name="T18" fmla="*/ 21438 w 21600"/>
              <a:gd name="T19" fmla="*/ 10638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323" y="10641"/>
                </a:moveTo>
                <a:cubicBezTo>
                  <a:pt x="410" y="4916"/>
                  <a:pt x="5075" y="321"/>
                  <a:pt x="10800" y="322"/>
                </a:cubicBezTo>
                <a:cubicBezTo>
                  <a:pt x="16524" y="322"/>
                  <a:pt x="21189" y="4916"/>
                  <a:pt x="21276" y="10641"/>
                </a:cubicBezTo>
                <a:lnTo>
                  <a:pt x="21598" y="10636"/>
                </a:lnTo>
                <a:cubicBezTo>
                  <a:pt x="21509" y="4736"/>
                  <a:pt x="16700" y="-1"/>
                  <a:pt x="10799" y="0"/>
                </a:cubicBezTo>
                <a:cubicBezTo>
                  <a:pt x="4899" y="0"/>
                  <a:pt x="90" y="4736"/>
                  <a:pt x="1" y="10636"/>
                </a:cubicBezTo>
                <a:close/>
              </a:path>
            </a:pathLst>
          </a:custGeom>
          <a:ln>
            <a:solidFill>
              <a:schemeClr val="accent6">
                <a:lumMod val="40000"/>
                <a:lumOff val="60000"/>
              </a:schemeClr>
            </a:solidFill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88111" name="AutoShape 47"/>
          <p:cNvSpPr>
            <a:spLocks noChangeArrowheads="1"/>
          </p:cNvSpPr>
          <p:nvPr/>
        </p:nvSpPr>
        <p:spPr bwMode="ltGray">
          <a:xfrm rot="5400000" flipH="1">
            <a:off x="-3321910" y="-916812"/>
            <a:ext cx="6072230" cy="8763061"/>
          </a:xfrm>
          <a:custGeom>
            <a:avLst/>
            <a:gdLst>
              <a:gd name="G0" fmla="+- 56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6"/>
              <a:gd name="G18" fmla="*/ 56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6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6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5372 w 21600"/>
              <a:gd name="T15" fmla="*/ 10800 h 21600"/>
              <a:gd name="T16" fmla="*/ 10800 w 21600"/>
              <a:gd name="T17" fmla="*/ 10744 h 21600"/>
              <a:gd name="T18" fmla="*/ 16228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744" y="10800"/>
                </a:moveTo>
                <a:cubicBezTo>
                  <a:pt x="10744" y="10769"/>
                  <a:pt x="10769" y="10744"/>
                  <a:pt x="10800" y="10744"/>
                </a:cubicBezTo>
                <a:cubicBezTo>
                  <a:pt x="10830" y="10743"/>
                  <a:pt x="10855" y="10769"/>
                  <a:pt x="10856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gradFill rotWithShape="1">
            <a:gsLst>
              <a:gs pos="0">
                <a:schemeClr val="accent6">
                  <a:lumMod val="60000"/>
                  <a:lumOff val="4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5400000" scaled="1"/>
          </a:gra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88115" name="AutoShape 51"/>
          <p:cNvSpPr>
            <a:spLocks noChangeArrowheads="1"/>
          </p:cNvSpPr>
          <p:nvPr/>
        </p:nvSpPr>
        <p:spPr bwMode="gray">
          <a:xfrm>
            <a:off x="2952772" y="428604"/>
            <a:ext cx="9239229" cy="1143008"/>
          </a:xfrm>
          <a:prstGeom prst="roundRect">
            <a:avLst>
              <a:gd name="adj" fmla="val 50000"/>
            </a:avLst>
          </a:prstGeom>
          <a:noFill/>
          <a:ln>
            <a:solidFill>
              <a:srgbClr val="002060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0" tIns="0" rIns="0" bIns="0" anchor="ctr"/>
          <a:lstStyle/>
          <a:p>
            <a:pPr lvl="0" algn="ctr">
              <a:lnSpc>
                <a:spcPts val="1800"/>
              </a:lnSpc>
            </a:pPr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Российской Федерации </a:t>
            </a:r>
            <a:r>
              <a:rPr lang="ru-RU" sz="16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вакцинопрофилактика</a:t>
            </a:r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рассматривается как 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неотъемлемая часть государственной политики</a:t>
            </a:r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в области здравоохранения (Федеральный закон от 17 сентября 1998 года №157-ФЗ «Об иммунопрофилактике инфекционных болезней»</a:t>
            </a:r>
            <a:endParaRPr 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Group 53"/>
          <p:cNvGrpSpPr>
            <a:grpSpLocks/>
          </p:cNvGrpSpPr>
          <p:nvPr/>
        </p:nvGrpSpPr>
        <p:grpSpPr bwMode="auto">
          <a:xfrm>
            <a:off x="2666976" y="788111"/>
            <a:ext cx="508000" cy="519245"/>
            <a:chOff x="2078" y="1387"/>
            <a:chExt cx="1615" cy="2201"/>
          </a:xfrm>
        </p:grpSpPr>
        <p:sp>
          <p:nvSpPr>
            <p:cNvPr id="99377" name="Oval 54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9378" name="Oval 55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8120" name="Oval 56"/>
            <p:cNvSpPr>
              <a:spLocks noChangeArrowheads="1"/>
            </p:cNvSpPr>
            <p:nvPr/>
          </p:nvSpPr>
          <p:spPr bwMode="gray">
            <a:xfrm>
              <a:off x="2253" y="1387"/>
              <a:ext cx="826" cy="2201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9380" name="Oval 57"/>
            <p:cNvSpPr>
              <a:spLocks noChangeArrowheads="1"/>
            </p:cNvSpPr>
            <p:nvPr/>
          </p:nvSpPr>
          <p:spPr bwMode="gray">
            <a:xfrm>
              <a:off x="2254" y="1387"/>
              <a:ext cx="826" cy="2201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FFCC00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88122" name="Oval 58"/>
            <p:cNvSpPr>
              <a:spLocks noChangeArrowheads="1"/>
            </p:cNvSpPr>
            <p:nvPr/>
          </p:nvSpPr>
          <p:spPr bwMode="gray">
            <a:xfrm>
              <a:off x="2334" y="1387"/>
              <a:ext cx="1097" cy="2201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9382" name="Oval 59"/>
            <p:cNvSpPr>
              <a:spLocks noChangeArrowheads="1"/>
            </p:cNvSpPr>
            <p:nvPr/>
          </p:nvSpPr>
          <p:spPr bwMode="gray">
            <a:xfrm>
              <a:off x="2337" y="1387"/>
              <a:ext cx="1096" cy="2201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7C6300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528629" y="3786193"/>
            <a:ext cx="260051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Министерство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Здравоохранения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РФ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22" name="Picture 2" descr="http://www.garant.ru/files/7/1/918417/pict43-56583856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5252" y="1285863"/>
            <a:ext cx="3143229" cy="2634241"/>
          </a:xfrm>
          <a:prstGeom prst="rect">
            <a:avLst/>
          </a:prstGeom>
          <a:noFill/>
        </p:spPr>
      </p:pic>
      <p:sp>
        <p:nvSpPr>
          <p:cNvPr id="63" name="AutoShape 51"/>
          <p:cNvSpPr>
            <a:spLocks noChangeArrowheads="1"/>
          </p:cNvSpPr>
          <p:nvPr/>
        </p:nvSpPr>
        <p:spPr bwMode="gray">
          <a:xfrm>
            <a:off x="4095736" y="1857364"/>
            <a:ext cx="8096264" cy="1928826"/>
          </a:xfrm>
          <a:prstGeom prst="roundRect">
            <a:avLst>
              <a:gd name="adj" fmla="val 50000"/>
            </a:avLst>
          </a:prstGeom>
          <a:noFill/>
          <a:ln>
            <a:solidFill>
              <a:srgbClr val="002060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0" tIns="0" rIns="0" bIns="0" anchor="ctr"/>
          <a:lstStyle/>
          <a:p>
            <a:pPr lvl="0" algn="ctr">
              <a:lnSpc>
                <a:spcPts val="1800"/>
              </a:lnSpc>
            </a:pPr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соответствии с парадигмой современной медицины – 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смещение приоритетов от лечения заболеваний к их предотвращению и поддержанию здоровья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16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вакцинопрофилактика</a:t>
            </a:r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обозначена как одно из 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основных направлений профилактики</a:t>
            </a:r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заболеваний и 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формирования здорового образа жизни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(Г</a:t>
            </a:r>
            <a: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осударственная программа Российской Федерации «Развитие здравоохранения», утвержденная постановлением Правительства Российской Федерации от 15 апреля 2014 года №294)</a:t>
            </a:r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3" name="AutoShape 51"/>
          <p:cNvSpPr>
            <a:spLocks noChangeArrowheads="1"/>
          </p:cNvSpPr>
          <p:nvPr/>
        </p:nvSpPr>
        <p:spPr bwMode="gray">
          <a:xfrm>
            <a:off x="4095736" y="4071942"/>
            <a:ext cx="8096264" cy="1071570"/>
          </a:xfrm>
          <a:prstGeom prst="roundRect">
            <a:avLst>
              <a:gd name="adj" fmla="val 50000"/>
            </a:avLst>
          </a:prstGeom>
          <a:noFill/>
          <a:ln>
            <a:solidFill>
              <a:srgbClr val="002060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0" tIns="0" rIns="0" bIns="0" anchor="ctr"/>
          <a:lstStyle/>
          <a:p>
            <a:pPr lvl="0" algn="ctr">
              <a:lnSpc>
                <a:spcPts val="1800"/>
              </a:lnSpc>
            </a:pP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Вакцинопрофилактика  </a:t>
            </a:r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инструмент</a:t>
            </a:r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реализации 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Концепции демографической политики</a:t>
            </a:r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Российской Федерации на период до 2025 года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(Указ Президента Российской Федерации от 9 октября 2007 года №135), Послание Федеральному собранию – к 2030г войти – в клуб 80+</a:t>
            </a:r>
            <a:endParaRPr 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Group 67"/>
          <p:cNvGrpSpPr>
            <a:grpSpLocks/>
          </p:cNvGrpSpPr>
          <p:nvPr/>
        </p:nvGrpSpPr>
        <p:grpSpPr bwMode="auto">
          <a:xfrm>
            <a:off x="3809984" y="2574061"/>
            <a:ext cx="508000" cy="519245"/>
            <a:chOff x="2078" y="1387"/>
            <a:chExt cx="1615" cy="2201"/>
          </a:xfrm>
        </p:grpSpPr>
        <p:sp>
          <p:nvSpPr>
            <p:cNvPr id="99365" name="Oval 68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9366" name="Oval 69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8134" name="Oval 70"/>
            <p:cNvSpPr>
              <a:spLocks noChangeArrowheads="1"/>
            </p:cNvSpPr>
            <p:nvPr/>
          </p:nvSpPr>
          <p:spPr bwMode="gray">
            <a:xfrm>
              <a:off x="2253" y="1387"/>
              <a:ext cx="826" cy="2201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9368" name="Oval 71"/>
            <p:cNvSpPr>
              <a:spLocks noChangeArrowheads="1"/>
            </p:cNvSpPr>
            <p:nvPr/>
          </p:nvSpPr>
          <p:spPr bwMode="gray">
            <a:xfrm>
              <a:off x="2254" y="1387"/>
              <a:ext cx="826" cy="2201"/>
            </a:xfrm>
            <a:prstGeom prst="ellipse">
              <a:avLst/>
            </a:prstGeom>
            <a:gradFill rotWithShape="1">
              <a:gsLst>
                <a:gs pos="0">
                  <a:srgbClr val="21B3E1"/>
                </a:gs>
                <a:gs pos="100000">
                  <a:srgbClr val="0F5368"/>
                </a:gs>
              </a:gsLst>
              <a:lin ang="5400000" scaled="1"/>
            </a:gradFill>
            <a:ln w="38100" algn="ctr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88136" name="Oval 72"/>
            <p:cNvSpPr>
              <a:spLocks noChangeArrowheads="1"/>
            </p:cNvSpPr>
            <p:nvPr/>
          </p:nvSpPr>
          <p:spPr bwMode="gray">
            <a:xfrm>
              <a:off x="2334" y="1387"/>
              <a:ext cx="1097" cy="2201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9370" name="Oval 73"/>
            <p:cNvSpPr>
              <a:spLocks noChangeArrowheads="1"/>
            </p:cNvSpPr>
            <p:nvPr/>
          </p:nvSpPr>
          <p:spPr bwMode="gray">
            <a:xfrm>
              <a:off x="2337" y="1387"/>
              <a:ext cx="1096" cy="2201"/>
            </a:xfrm>
            <a:prstGeom prst="ellipse">
              <a:avLst/>
            </a:prstGeom>
            <a:gradFill rotWithShape="1">
              <a:gsLst>
                <a:gs pos="0">
                  <a:srgbClr val="21B3E1"/>
                </a:gs>
                <a:gs pos="100000">
                  <a:srgbClr val="10576D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  <p:grpSp>
        <p:nvGrpSpPr>
          <p:cNvPr id="5" name="Group 60"/>
          <p:cNvGrpSpPr>
            <a:grpSpLocks/>
          </p:cNvGrpSpPr>
          <p:nvPr/>
        </p:nvGrpSpPr>
        <p:grpSpPr bwMode="auto">
          <a:xfrm>
            <a:off x="3809984" y="4360011"/>
            <a:ext cx="508000" cy="519245"/>
            <a:chOff x="2078" y="1387"/>
            <a:chExt cx="1615" cy="2201"/>
          </a:xfrm>
        </p:grpSpPr>
        <p:sp>
          <p:nvSpPr>
            <p:cNvPr id="99371" name="Oval 61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9372" name="Oval 62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8127" name="Oval 63"/>
            <p:cNvSpPr>
              <a:spLocks noChangeArrowheads="1"/>
            </p:cNvSpPr>
            <p:nvPr/>
          </p:nvSpPr>
          <p:spPr bwMode="gray">
            <a:xfrm>
              <a:off x="2253" y="1387"/>
              <a:ext cx="826" cy="2201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9374" name="Oval 64"/>
            <p:cNvSpPr>
              <a:spLocks noChangeArrowheads="1"/>
            </p:cNvSpPr>
            <p:nvPr/>
          </p:nvSpPr>
          <p:spPr bwMode="gray">
            <a:xfrm>
              <a:off x="2254" y="1387"/>
              <a:ext cx="826" cy="2201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8BE67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88129" name="Oval 65"/>
            <p:cNvSpPr>
              <a:spLocks noChangeArrowheads="1"/>
            </p:cNvSpPr>
            <p:nvPr/>
          </p:nvSpPr>
          <p:spPr bwMode="gray">
            <a:xfrm>
              <a:off x="2334" y="1387"/>
              <a:ext cx="1097" cy="2201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9376" name="Oval 66"/>
            <p:cNvSpPr>
              <a:spLocks noChangeArrowheads="1"/>
            </p:cNvSpPr>
            <p:nvPr/>
          </p:nvSpPr>
          <p:spPr bwMode="gray">
            <a:xfrm>
              <a:off x="2337" y="1387"/>
              <a:ext cx="1096" cy="2201"/>
            </a:xfrm>
            <a:prstGeom prst="ellipse">
              <a:avLst/>
            </a:prstGeom>
            <a:gradFill rotWithShape="1">
              <a:gsLst>
                <a:gs pos="0">
                  <a:srgbClr val="48BE67"/>
                </a:gs>
                <a:gs pos="100000">
                  <a:srgbClr val="235C32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  <p:sp>
        <p:nvSpPr>
          <p:cNvPr id="77" name="AutoShape 51"/>
          <p:cNvSpPr>
            <a:spLocks noChangeArrowheads="1"/>
          </p:cNvSpPr>
          <p:nvPr/>
        </p:nvSpPr>
        <p:spPr bwMode="gray">
          <a:xfrm>
            <a:off x="2666976" y="5429264"/>
            <a:ext cx="9525024" cy="1214446"/>
          </a:xfrm>
          <a:prstGeom prst="roundRect">
            <a:avLst>
              <a:gd name="adj" fmla="val 50000"/>
            </a:avLst>
          </a:prstGeom>
          <a:noFill/>
          <a:ln>
            <a:solidFill>
              <a:srgbClr val="002060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0" tIns="0" rIns="0" bIns="0" anchor="ctr"/>
          <a:lstStyle/>
          <a:p>
            <a:pPr lvl="0" algn="ctr">
              <a:lnSpc>
                <a:spcPts val="1800"/>
              </a:lnSpc>
            </a:pP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 </a:t>
            </a:r>
            <a:r>
              <a:rPr lang="ru-RU" sz="16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вакцинопрофилактики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заметно 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расширились</a:t>
            </a:r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: сегодня это не только снижение заболеваемости и сокращение инвалидности и смертности, но и улучшение  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качества жизни</a:t>
            </a:r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населения и обеспечение 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активного долголетия</a:t>
            </a:r>
          </a:p>
        </p:txBody>
      </p:sp>
      <p:grpSp>
        <p:nvGrpSpPr>
          <p:cNvPr id="4" name="Group 81"/>
          <p:cNvGrpSpPr>
            <a:grpSpLocks/>
          </p:cNvGrpSpPr>
          <p:nvPr/>
        </p:nvGrpSpPr>
        <p:grpSpPr bwMode="auto">
          <a:xfrm>
            <a:off x="2381224" y="5717333"/>
            <a:ext cx="474133" cy="519245"/>
            <a:chOff x="2078" y="1387"/>
            <a:chExt cx="1615" cy="2201"/>
          </a:xfrm>
        </p:grpSpPr>
        <p:sp>
          <p:nvSpPr>
            <p:cNvPr id="99353" name="Oval 82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9354" name="Oval 83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8148" name="Oval 84"/>
            <p:cNvSpPr>
              <a:spLocks noChangeArrowheads="1"/>
            </p:cNvSpPr>
            <p:nvPr/>
          </p:nvSpPr>
          <p:spPr bwMode="gray">
            <a:xfrm>
              <a:off x="2251" y="1387"/>
              <a:ext cx="885" cy="2201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9356" name="Oval 85"/>
            <p:cNvSpPr>
              <a:spLocks noChangeArrowheads="1"/>
            </p:cNvSpPr>
            <p:nvPr/>
          </p:nvSpPr>
          <p:spPr bwMode="gray">
            <a:xfrm>
              <a:off x="2254" y="1387"/>
              <a:ext cx="885" cy="2201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E35E23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88150" name="Oval 86"/>
            <p:cNvSpPr>
              <a:spLocks noChangeArrowheads="1"/>
            </p:cNvSpPr>
            <p:nvPr/>
          </p:nvSpPr>
          <p:spPr bwMode="gray">
            <a:xfrm>
              <a:off x="2338" y="1387"/>
              <a:ext cx="1096" cy="2201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9358" name="Oval 87"/>
            <p:cNvSpPr>
              <a:spLocks noChangeArrowheads="1"/>
            </p:cNvSpPr>
            <p:nvPr/>
          </p:nvSpPr>
          <p:spPr bwMode="gray">
            <a:xfrm>
              <a:off x="2337" y="1387"/>
              <a:ext cx="1096" cy="2201"/>
            </a:xfrm>
            <a:prstGeom prst="ellipse">
              <a:avLst/>
            </a:prstGeom>
            <a:gradFill rotWithShape="1">
              <a:gsLst>
                <a:gs pos="0">
                  <a:srgbClr val="E35E23"/>
                </a:gs>
                <a:gs pos="100000">
                  <a:srgbClr val="6E2E11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631668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508000"/>
            <a:ext cx="10861523" cy="829094"/>
          </a:xfrm>
        </p:spPr>
        <p:txBody>
          <a:bodyPr>
            <a:noAutofit/>
          </a:bodyPr>
          <a:lstStyle/>
          <a:p>
            <a:r>
              <a:rPr lang="ru-RU" sz="2400" b="1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ОКОЛО 64% ЛЕТАЛЬНЫХ ИСХОДОВ ДЕТЕЙ В МИРЕ ОБУСЛОВЛЕНЫ ИНФЕКЦИОННЫМИ ЗАБОЛЕВАНИЯМИ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65784" y="4420680"/>
            <a:ext cx="12289482" cy="722293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6386" name="Picture 2" descr="64perce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162" y="1204686"/>
            <a:ext cx="10573238" cy="4818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83339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6" name="Заголовок 1"/>
          <p:cNvSpPr>
            <a:spLocks noGrp="1"/>
          </p:cNvSpPr>
          <p:nvPr>
            <p:ph type="title"/>
          </p:nvPr>
        </p:nvSpPr>
        <p:spPr>
          <a:xfrm>
            <a:off x="1703388" y="190004"/>
            <a:ext cx="9879012" cy="286245"/>
          </a:xfrm>
        </p:spPr>
        <p:txBody>
          <a:bodyPr>
            <a:normAutofit fontScale="90000"/>
          </a:bodyPr>
          <a:lstStyle/>
          <a:p>
            <a:r>
              <a:rPr lang="ru-RU" altLang="ru-RU" sz="2800" dirty="0" smtClean="0"/>
              <a:t/>
            </a:r>
            <a:br>
              <a:rPr lang="ru-RU" altLang="ru-RU" sz="2800" dirty="0" smtClean="0"/>
            </a:br>
            <a:r>
              <a:rPr lang="ru-RU" altLang="ru-RU" sz="2800" dirty="0"/>
              <a:t/>
            </a:r>
            <a:br>
              <a:rPr lang="ru-RU" altLang="ru-RU" sz="2800" dirty="0"/>
            </a:br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Приоритетные инфекционные болезни в ХМАО-Югре   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9070703"/>
              </p:ext>
            </p:extLst>
          </p:nvPr>
        </p:nvGraphicFramePr>
        <p:xfrm>
          <a:off x="451261" y="1140857"/>
          <a:ext cx="11435936" cy="50711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7512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2804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8685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45666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46435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324896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1052557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Инфекция</a:t>
                      </a:r>
                    </a:p>
                  </a:txBody>
                  <a:tcPr marL="9524" marR="9524" marT="9526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Заболеваемость в ХМАО - </a:t>
                      </a:r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Югре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(на 100 тысяч населения)</a:t>
                      </a:r>
                    </a:p>
                  </a:txBody>
                  <a:tcPr marL="9524" marR="9524" marT="9526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Заболеваемость Российская Федерация (на 100 тысяч населения)</a:t>
                      </a:r>
                    </a:p>
                  </a:txBody>
                  <a:tcPr marL="9524" marR="9524" marT="9526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Случаи смерти в </a:t>
                      </a:r>
                      <a:r>
                        <a:rPr lang="ru-RU" sz="1800" b="0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Югре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6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6993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</a:t>
                      </a:r>
                    </a:p>
                  </a:txBody>
                  <a:tcPr marL="9524" marR="9524" marT="9526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</a:t>
                      </a:r>
                    </a:p>
                  </a:txBody>
                  <a:tcPr marL="9524" marR="9524" marT="9526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</a:t>
                      </a:r>
                    </a:p>
                  </a:txBody>
                  <a:tcPr marL="9524" marR="9524" marT="9526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6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6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69934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Коклюш </a:t>
                      </a:r>
                    </a:p>
                  </a:txBody>
                  <a:tcPr marL="9524" marR="9524" marT="9526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6,11</a:t>
                      </a:r>
                    </a:p>
                  </a:txBody>
                  <a:tcPr marL="9524" marR="9524" marT="9526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4,51</a:t>
                      </a:r>
                    </a:p>
                  </a:txBody>
                  <a:tcPr marL="9524" marR="9524" marT="9526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7,1</a:t>
                      </a:r>
                    </a:p>
                  </a:txBody>
                  <a:tcPr marL="9524" marR="9524" marT="9526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6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6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69934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Дифтерия 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6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0,12 (2 случая)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6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6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случая 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6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6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6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69934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Корь</a:t>
                      </a:r>
                    </a:p>
                  </a:txBody>
                  <a:tcPr marL="9524" marR="9524" marT="9526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1,48</a:t>
                      </a:r>
                    </a:p>
                  </a:txBody>
                  <a:tcPr marL="9524" marR="9524" marT="9526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0,06</a:t>
                      </a:r>
                    </a:p>
                  </a:txBody>
                  <a:tcPr marL="9524" marR="9524" marT="9526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1,73</a:t>
                      </a:r>
                    </a:p>
                  </a:txBody>
                  <a:tcPr marL="9524" marR="9524" marT="9526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6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6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69934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Менингококковая инфекция </a:t>
                      </a:r>
                    </a:p>
                  </a:txBody>
                  <a:tcPr marL="9524" marR="9524" marT="9526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0,36</a:t>
                      </a:r>
                    </a:p>
                  </a:txBody>
                  <a:tcPr marL="9524" marR="9524" marT="9526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0,6</a:t>
                      </a:r>
                    </a:p>
                  </a:txBody>
                  <a:tcPr marL="9524" marR="9524" marT="9526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0,7</a:t>
                      </a:r>
                    </a:p>
                  </a:txBody>
                  <a:tcPr marL="9524" marR="9524" marT="9526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(дети)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6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6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69934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Генерализованная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форма 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6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0,36</a:t>
                      </a:r>
                    </a:p>
                  </a:txBody>
                  <a:tcPr marL="9524" marR="9524" marT="9526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0,6</a:t>
                      </a:r>
                    </a:p>
                  </a:txBody>
                  <a:tcPr marL="9524" marR="9524" marT="9526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0,51</a:t>
                      </a:r>
                    </a:p>
                  </a:txBody>
                  <a:tcPr marL="9524" marR="9524" marT="9526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(дети)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6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6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69934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Гемофильная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инфекция</a:t>
                      </a:r>
                    </a:p>
                  </a:txBody>
                  <a:tcPr marL="9524" marR="9524" marT="9526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0,06</a:t>
                      </a:r>
                    </a:p>
                  </a:txBody>
                  <a:tcPr marL="9524" marR="9524" marT="9526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0,06</a:t>
                      </a:r>
                    </a:p>
                  </a:txBody>
                  <a:tcPr marL="9524" marR="9524" marT="9526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6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6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6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69934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Клещевой вирусный энцефалит</a:t>
                      </a:r>
                    </a:p>
                  </a:txBody>
                  <a:tcPr marL="9524" marR="9524" marT="9526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0,77</a:t>
                      </a:r>
                    </a:p>
                  </a:txBody>
                  <a:tcPr marL="9524" marR="9524" marT="9526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0,84</a:t>
                      </a:r>
                    </a:p>
                  </a:txBody>
                  <a:tcPr marL="9524" marR="9524" marT="9526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1,17</a:t>
                      </a:r>
                    </a:p>
                  </a:txBody>
                  <a:tcPr marL="9524" marR="9524" marT="9526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6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6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530808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Грипп</a:t>
                      </a:r>
                    </a:p>
                  </a:txBody>
                  <a:tcPr marL="9524" marR="9524" marT="9526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130,0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6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113</a:t>
                      </a:r>
                    </a:p>
                  </a:txBody>
                  <a:tcPr marL="9524" marR="9524" marT="9526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26,48</a:t>
                      </a:r>
                    </a:p>
                  </a:txBody>
                  <a:tcPr marL="9524" marR="9524" marT="9526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 (в т.ч. 3 ребенка)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6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(взрослый, ребенок)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6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69934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Вирусный гепатит А </a:t>
                      </a:r>
                    </a:p>
                  </a:txBody>
                  <a:tcPr marL="9524" marR="9524" marT="9526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2,61</a:t>
                      </a:r>
                    </a:p>
                  </a:txBody>
                  <a:tcPr marL="9524" marR="9524" marT="9526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6,56</a:t>
                      </a:r>
                    </a:p>
                  </a:txBody>
                  <a:tcPr marL="9524" marR="9524" marT="9526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2,84</a:t>
                      </a:r>
                    </a:p>
                  </a:txBody>
                  <a:tcPr marL="9524" marR="9524" marT="9526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6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6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69934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Вирусный гепатит В (острый)</a:t>
                      </a:r>
                    </a:p>
                  </a:txBody>
                  <a:tcPr marL="9524" marR="9524" marT="9526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1,01</a:t>
                      </a:r>
                    </a:p>
                  </a:txBody>
                  <a:tcPr marL="9524" marR="9524" marT="9526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1,2</a:t>
                      </a:r>
                    </a:p>
                  </a:txBody>
                  <a:tcPr marL="9524" marR="9524" marT="9526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0,68</a:t>
                      </a:r>
                    </a:p>
                  </a:txBody>
                  <a:tcPr marL="9524" marR="9524" marT="9526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6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6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69934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Ветряная оспа</a:t>
                      </a:r>
                    </a:p>
                  </a:txBody>
                  <a:tcPr marL="9524" marR="9524" marT="9526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956,1</a:t>
                      </a:r>
                    </a:p>
                  </a:txBody>
                  <a:tcPr marL="9524" marR="9524" marT="9526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1080,2</a:t>
                      </a:r>
                    </a:p>
                  </a:txBody>
                  <a:tcPr marL="9524" marR="9524" marT="9526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571,22</a:t>
                      </a:r>
                    </a:p>
                  </a:txBody>
                  <a:tcPr marL="9524" marR="9524" marT="9526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6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6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69934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Ротавирусная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инфекция </a:t>
                      </a:r>
                    </a:p>
                  </a:txBody>
                  <a:tcPr marL="9524" marR="9524" marT="9526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239,6</a:t>
                      </a:r>
                    </a:p>
                  </a:txBody>
                  <a:tcPr marL="9524" marR="9524" marT="9526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196,3</a:t>
                      </a:r>
                    </a:p>
                  </a:txBody>
                  <a:tcPr marL="9524" marR="9524" marT="9526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9524" marR="9524" marT="9526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6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6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</a:tbl>
          </a:graphicData>
        </a:graphic>
      </p:graphicFrame>
      <p:sp>
        <p:nvSpPr>
          <p:cNvPr id="236682" name="Номер слайда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2680406-9E45-4DC5-B989-E57287D28C40}" type="slidenum">
              <a:rPr lang="ru-RU" altLang="ru-RU" sz="18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5</a:t>
            </a:fld>
            <a:endParaRPr lang="ru-RU" altLang="ru-RU" sz="18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8540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ffva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817" y="156755"/>
            <a:ext cx="10871993" cy="6596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849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261257"/>
            <a:ext cx="11035695" cy="130875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cap="all" dirty="0" smtClean="0"/>
              <a:t/>
            </a:r>
            <a:br>
              <a:rPr lang="ru-RU" sz="2000" b="1" cap="all" dirty="0" smtClean="0"/>
            </a:br>
            <a:r>
              <a:rPr lang="ru-RU" sz="2000" b="1" cap="all" dirty="0" smtClean="0"/>
              <a:t/>
            </a:r>
            <a:br>
              <a:rPr lang="ru-RU" sz="2000" b="1" cap="all" dirty="0" smtClean="0"/>
            </a:br>
            <a:r>
              <a:rPr lang="ru-RU" sz="2000" b="1" cap="all" dirty="0"/>
              <a:t/>
            </a:r>
            <a:br>
              <a:rPr lang="ru-RU" sz="2000" b="1" cap="all" dirty="0"/>
            </a:br>
            <a:r>
              <a:rPr lang="ru-RU" sz="2200" b="1" cap="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КАЛЕНДАРИ </a:t>
            </a:r>
            <a:r>
              <a:rPr lang="ru-RU" sz="2200" b="1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ПРИВИВОК РАЗНЫХ </a:t>
            </a:r>
            <a:r>
              <a:rPr lang="ru-RU" sz="2200" b="1" cap="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СТРАН</a:t>
            </a:r>
            <a:br>
              <a:rPr lang="ru-RU" sz="2200" b="1" cap="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ПРЕДУПРЕЖДАЕМЫХ БОЛЕЗНЕЙ ПО ВСЕМУ МИРУ И БОЛЕЗНИ, ВКЛЮЧЁННЫЕ В ОБЯЗАТЕЛЬНЫЕ НАЦИОНАЛЬНЫЕ КАЛЕНДАРИ ПРИВИВОК РАЗНЫХ СТРАН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cap="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cap="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/>
              <a:t/>
            </a:r>
            <a:br>
              <a:rPr lang="ru-RU" sz="2000" b="1" dirty="0"/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41838" y="5664627"/>
            <a:ext cx="10238932" cy="1089718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2290" name="Picture 2" descr="chislopreduprezhdbo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378" y="1889185"/>
            <a:ext cx="9540816" cy="4244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9704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165311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49943" y="0"/>
            <a:ext cx="11306628" cy="652975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 sz="2800" dirty="0" smtClean="0"/>
          </a:p>
          <a:p>
            <a:pPr algn="just"/>
            <a:r>
              <a:rPr lang="ru-RU" sz="2400" b="1" dirty="0" smtClean="0">
                <a:solidFill>
                  <a:schemeClr val="tx1"/>
                </a:solidFill>
              </a:rPr>
              <a:t>Иммунопрофилактика </a:t>
            </a:r>
            <a:r>
              <a:rPr lang="ru-RU" sz="2400" b="1" dirty="0">
                <a:solidFill>
                  <a:schemeClr val="tx1"/>
                </a:solidFill>
              </a:rPr>
              <a:t>инфекционных болезней </a:t>
            </a:r>
            <a:r>
              <a:rPr lang="ru-RU" sz="2400" dirty="0">
                <a:solidFill>
                  <a:schemeClr val="tx1"/>
                </a:solidFill>
              </a:rPr>
              <a:t>- система обязательных государственных мероприятий, осуществляемых в целях предупреждения, ограничения распространения и ликвидации инфекционных болезней путем проведения профилактических прививок. </a:t>
            </a:r>
            <a:endParaRPr lang="ru-RU" sz="2400" dirty="0" smtClean="0">
              <a:solidFill>
                <a:schemeClr val="tx1"/>
              </a:solidFill>
            </a:endParaRPr>
          </a:p>
          <a:p>
            <a:pPr algn="just"/>
            <a:r>
              <a:rPr lang="ru-RU" sz="2400" b="1" dirty="0" smtClean="0">
                <a:solidFill>
                  <a:schemeClr val="tx1"/>
                </a:solidFill>
              </a:rPr>
              <a:t>Основной </a:t>
            </a:r>
            <a:r>
              <a:rPr lang="ru-RU" sz="2400" b="1" dirty="0">
                <a:solidFill>
                  <a:schemeClr val="tx1"/>
                </a:solidFill>
              </a:rPr>
              <a:t>документ, регламентирующий работу по иммунопрофилактике – это Федеральный закон N 157-ФЗ от 17 сентября 1998 г. "Об иммунопрофилактике инфекционных болезней", </a:t>
            </a:r>
            <a:r>
              <a:rPr lang="ru-RU" sz="2400" dirty="0">
                <a:solidFill>
                  <a:schemeClr val="tx1"/>
                </a:solidFill>
              </a:rPr>
              <a:t>который предусматривает проведение профилактических прививок против туберкулеза, полиомиелита, кори, эпидемического паротита, вирусного гепатита В, краснухи, дифтерии, коклюша, столбняка, гриппа, гемофильной инфекции включенных в национальный календарь профилактических прививок и профилактических прививок по эпидемическим показаниям</a:t>
            </a:r>
            <a:r>
              <a:rPr lang="ru-RU" sz="2400" dirty="0" smtClean="0">
                <a:solidFill>
                  <a:schemeClr val="tx1"/>
                </a:solidFill>
              </a:rPr>
              <a:t>.</a:t>
            </a:r>
            <a:r>
              <a:rPr lang="ru-RU" sz="2400" dirty="0"/>
              <a:t> </a:t>
            </a:r>
            <a:endParaRPr lang="ru-RU" sz="2400" dirty="0" smtClean="0"/>
          </a:p>
          <a:p>
            <a:pPr algn="just"/>
            <a:r>
              <a:rPr lang="ru-RU" sz="2400" dirty="0"/>
              <a:t>	</a:t>
            </a:r>
            <a:r>
              <a:rPr lang="ru-RU" sz="2400" dirty="0" smtClean="0">
                <a:solidFill>
                  <a:schemeClr val="tx1"/>
                </a:solidFill>
              </a:rPr>
              <a:t>Соблюдение </a:t>
            </a:r>
            <a:r>
              <a:rPr lang="ru-RU" sz="2400" dirty="0">
                <a:solidFill>
                  <a:schemeClr val="tx1"/>
                </a:solidFill>
              </a:rPr>
              <a:t>интервалов между болезнью и прививкой осуществляется в соответствии </a:t>
            </a:r>
            <a:r>
              <a:rPr lang="ru-RU" sz="2400" b="1" dirty="0">
                <a:solidFill>
                  <a:schemeClr val="tx1"/>
                </a:solidFill>
              </a:rPr>
              <a:t>с медицинскими указаниями МУ 3.3.1.1095-02 «Медицинские противопоказания к проведению </a:t>
            </a:r>
            <a:r>
              <a:rPr lang="ru-RU" sz="2400" b="1" dirty="0" smtClean="0">
                <a:solidFill>
                  <a:schemeClr val="tx1"/>
                </a:solidFill>
              </a:rPr>
              <a:t>профилактических прививок</a:t>
            </a:r>
            <a:r>
              <a:rPr lang="ru-RU" sz="2400" b="1" dirty="0">
                <a:solidFill>
                  <a:schemeClr val="tx1"/>
                </a:solidFill>
              </a:rPr>
              <a:t>» и инструкциями к медицинским иммунобиологическим препаратам. </a:t>
            </a:r>
          </a:p>
          <a:p>
            <a:pPr algn="just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1868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165311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49943" y="562708"/>
            <a:ext cx="11306628" cy="59670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 sz="2800" dirty="0" smtClean="0"/>
          </a:p>
          <a:p>
            <a:pPr algn="just"/>
            <a:r>
              <a:rPr lang="ru-RU" sz="2800" dirty="0" smtClean="0">
                <a:solidFill>
                  <a:schemeClr val="tx1"/>
                </a:solidFill>
              </a:rPr>
              <a:t>	</a:t>
            </a:r>
            <a:r>
              <a:rPr lang="ru-RU" sz="2000" dirty="0" smtClean="0">
                <a:solidFill>
                  <a:schemeClr val="tx1"/>
                </a:solidFill>
              </a:rPr>
              <a:t>При </a:t>
            </a:r>
            <a:r>
              <a:rPr lang="ru-RU" sz="2000" dirty="0">
                <a:solidFill>
                  <a:schemeClr val="tx1"/>
                </a:solidFill>
              </a:rPr>
              <a:t>осуществлении плановой вакцинации населения необходимо соблюдать порядок введения вакцин в определенной последовательности в установленные сроки. </a:t>
            </a:r>
            <a:endParaRPr lang="ru-RU" sz="2000" dirty="0" smtClean="0">
              <a:solidFill>
                <a:schemeClr val="tx1"/>
              </a:solidFill>
            </a:endParaRPr>
          </a:p>
          <a:p>
            <a:pPr algn="just"/>
            <a:r>
              <a:rPr lang="ru-RU" sz="2000" dirty="0">
                <a:solidFill>
                  <a:schemeClr val="tx1"/>
                </a:solidFill>
              </a:rPr>
              <a:t>	</a:t>
            </a:r>
            <a:r>
              <a:rPr lang="ru-RU" sz="2000" dirty="0" smtClean="0">
                <a:solidFill>
                  <a:schemeClr val="tx1"/>
                </a:solidFill>
              </a:rPr>
              <a:t>Совокупность </a:t>
            </a:r>
            <a:r>
              <a:rPr lang="ru-RU" sz="2000" dirty="0">
                <a:solidFill>
                  <a:schemeClr val="tx1"/>
                </a:solidFill>
              </a:rPr>
              <a:t>указанных факторов составляет национальный календарь профилактических прививок - </a:t>
            </a:r>
            <a:r>
              <a:rPr lang="ru-RU" sz="2000" b="1" dirty="0">
                <a:solidFill>
                  <a:schemeClr val="tx1"/>
                </a:solidFill>
              </a:rPr>
              <a:t>приказ Министерства здравоохранения Российской Федерации от 21 марта 2014г. №125н "Об утверждении национального календаря профилактических прививок </a:t>
            </a:r>
            <a:r>
              <a:rPr lang="ru-RU" sz="2000" b="1" dirty="0" smtClean="0">
                <a:solidFill>
                  <a:schemeClr val="tx1"/>
                </a:solidFill>
              </a:rPr>
              <a:t>и </a:t>
            </a:r>
            <a:r>
              <a:rPr lang="ru-RU" sz="2000" b="1" dirty="0">
                <a:solidFill>
                  <a:schemeClr val="tx1"/>
                </a:solidFill>
              </a:rPr>
              <a:t>календаря профилактических прививок по эпидемическим показаниям</a:t>
            </a:r>
            <a:r>
              <a:rPr lang="ru-RU" sz="2000" b="1" dirty="0" smtClean="0">
                <a:solidFill>
                  <a:schemeClr val="tx1"/>
                </a:solidFill>
              </a:rPr>
              <a:t>".</a:t>
            </a:r>
            <a:r>
              <a:rPr lang="ru-RU" sz="2000" dirty="0"/>
              <a:t> </a:t>
            </a:r>
            <a:r>
              <a:rPr lang="ru-RU" sz="2000" dirty="0" smtClean="0"/>
              <a:t>	</a:t>
            </a:r>
          </a:p>
          <a:p>
            <a:pPr algn="just"/>
            <a:r>
              <a:rPr lang="ru-RU" sz="2000" dirty="0">
                <a:solidFill>
                  <a:schemeClr val="tx1"/>
                </a:solidFill>
              </a:rPr>
              <a:t>	</a:t>
            </a:r>
            <a:r>
              <a:rPr lang="ru-RU" sz="2000" dirty="0" smtClean="0">
                <a:solidFill>
                  <a:schemeClr val="tx1"/>
                </a:solidFill>
              </a:rPr>
              <a:t>Разработаны </a:t>
            </a:r>
            <a:r>
              <a:rPr lang="ru-RU" sz="2000" dirty="0">
                <a:solidFill>
                  <a:schemeClr val="tx1"/>
                </a:solidFill>
              </a:rPr>
              <a:t>и утверждены Главным государственным санитарным врачом РФ </a:t>
            </a:r>
            <a:r>
              <a:rPr lang="ru-RU" sz="2000" b="1" dirty="0">
                <a:solidFill>
                  <a:schemeClr val="tx1"/>
                </a:solidFill>
              </a:rPr>
              <a:t>санитарно-эпидемиологические </a:t>
            </a:r>
            <a:r>
              <a:rPr lang="ru-RU" sz="2000" b="1" dirty="0" smtClean="0">
                <a:solidFill>
                  <a:schemeClr val="tx1"/>
                </a:solidFill>
              </a:rPr>
              <a:t>правила:</a:t>
            </a:r>
          </a:p>
          <a:p>
            <a:pPr algn="just"/>
            <a:r>
              <a:rPr lang="ru-RU" sz="2000" b="1" dirty="0">
                <a:solidFill>
                  <a:schemeClr val="tx1"/>
                </a:solidFill>
              </a:rPr>
              <a:t>	</a:t>
            </a:r>
            <a:r>
              <a:rPr lang="ru-RU" sz="2000" dirty="0" smtClean="0">
                <a:solidFill>
                  <a:schemeClr val="tx1"/>
                </a:solidFill>
              </a:rPr>
              <a:t> </a:t>
            </a:r>
            <a:r>
              <a:rPr lang="ru-RU" sz="2000" dirty="0">
                <a:solidFill>
                  <a:schemeClr val="tx1"/>
                </a:solidFill>
              </a:rPr>
              <a:t>СП 3.3.2367-08 «Организация иммунопрофилактики инфекционных болезней», </a:t>
            </a:r>
            <a:endParaRPr lang="ru-RU" sz="2000" dirty="0" smtClean="0">
              <a:solidFill>
                <a:schemeClr val="tx1"/>
              </a:solidFill>
            </a:endParaRPr>
          </a:p>
          <a:p>
            <a:pPr algn="just"/>
            <a:r>
              <a:rPr lang="ru-RU" sz="2000" dirty="0">
                <a:solidFill>
                  <a:schemeClr val="tx1"/>
                </a:solidFill>
              </a:rPr>
              <a:t>	</a:t>
            </a:r>
            <a:r>
              <a:rPr lang="ru-RU" sz="2000" dirty="0" smtClean="0">
                <a:solidFill>
                  <a:schemeClr val="tx1"/>
                </a:solidFill>
              </a:rPr>
              <a:t>СП </a:t>
            </a:r>
            <a:r>
              <a:rPr lang="ru-RU" sz="2000" dirty="0">
                <a:solidFill>
                  <a:schemeClr val="tx1"/>
                </a:solidFill>
              </a:rPr>
              <a:t>3.3.2342-08 «Обеспечение безопасности иммунизации», методические указания 3.3.1891-04 «Организация работы прививочного кабинета детской поликлиники, кабинета иммунопрофилактики и прививочных бригад».</a:t>
            </a:r>
            <a:endParaRPr lang="ru-RU" sz="2000" b="1" dirty="0">
              <a:solidFill>
                <a:schemeClr val="tx1"/>
              </a:solidFill>
            </a:endParaRPr>
          </a:p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6878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894</TotalTime>
  <Words>1141</Words>
  <Application>Microsoft Office PowerPoint</Application>
  <PresentationFormat>Произвольный</PresentationFormat>
  <Paragraphs>289</Paragraphs>
  <Slides>18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Презентация PowerPoint</vt:lpstr>
      <vt:lpstr>Презентация PowerPoint</vt:lpstr>
      <vt:lpstr>ОКОЛО 64% ЛЕТАЛЬНЫХ ИСХОДОВ ДЕТЕЙ В МИРЕ ОБУСЛОВЛЕНЫ ИНФЕКЦИОННЫМИ ЗАБОЛЕВАНИЯМИ </vt:lpstr>
      <vt:lpstr>  Приоритетные инфекционные болезни в ХМАО-Югре   </vt:lpstr>
      <vt:lpstr>Презентация PowerPoint</vt:lpstr>
      <vt:lpstr>   КАЛЕНДАРИ ПРИВИВОК РАЗНЫХ СТРАН ЧИСЛО ПРЕДУПРЕЖДАЕМЫХ БОЛЕЗНЕЙ ПО ВСЕМУ МИРУ И БОЛЕЗНИ, ВКЛЮЧЁННЫЕ В ОБЯЗАТЕЛЬНЫЕ НАЦИОНАЛЬНЫЕ КАЛЕНДАРИ ПРИВИВОК РАЗНЫХ СТРАН   </vt:lpstr>
      <vt:lpstr>       </vt:lpstr>
      <vt:lpstr>       </vt:lpstr>
      <vt:lpstr>         С целью организации и проведения противоэпидемических и профилактических мероприятий в лечебных учреждениях созданы:  - прививочные кабинеты в поликлинике;   - прививочные кабинеты в образовательных учреждениях, территориально закрепленных за поликлиникой;  - кабинет иммунопрофилактики;  - прививочная картотека;  - кабинет длительного хранения иммунобиологических препаратов.  Система приобретения, транспортировки, хранения  и реализации иммунобиологических препаратов в лечебном учреждении- сложная система: - перепись населения 2 раза в год: март-апрель и октябрь-ноябрь; -  защита заявки на вакцины на следующий год в вышестоящих организациях и ее приобртение; - расчет потребности на холодильники и термоконтейнеры и их приобретение; - контроль движения медицинских иммунобиологических препаратов, эффективность их использования;   -  соблюдение правил транспортирования, хранения и использования медицинских иммунобиологических препаратов («холодовая цепь»)» и алгоритм действий сотрудников при аварийном отключении электроэнергии или холодильного оборудования; - проведение тестовых контролей знаний медицинских работников по правилам «холодовой цепи», вопросам вакцинопрофилактики.        </vt:lpstr>
      <vt:lpstr> Систематическая работа с обслуживающим населением (на примере 2018 года): 1. Проведено семинаров по повышению профессионального уровня в вопросах вакцинопрофилактики – 2 семинара, охвачено слушателей – 178 человек. 2. О необходимости и безопасности иммунизации разработано:  бесед – 1,  лекций – 1, 3. Медицинскими сестрами и фельдшерами проведено 536 бесед, охвачено   слушателей – 1418 человека. 4. Врачами – педиатрами в школах и детских садах прочитаны лекции –4, охвачено слушателей – 167 человек. 5. Оформлена наглядная агитация: уголки здоровья – 28,  стенды –3,  бюллетени – 3. 6. Проведено бесед в «Школе молодой матери»: количество - 1, охвачено слушателей – 1009. 7. Систематическое обновление информации на сайте медицинской организации. 8. проведение анкетирования законных представителей.  </vt:lpstr>
      <vt:lpstr>Структура обращаемости на иммунологическую комиссию  БУ «Сургутская городская клиническая поликлиника № 5», 2016-2018 годы</vt:lpstr>
      <vt:lpstr> При выявлении детей с подозрением на поствакцинальное осложнение проводится обследование ребенка, лечение, диспансеризация, дальнейшая вакцинация, при необходимости госпитализация.   Работа регламентирована следующими документами: - постановление Правительства Российской Федерации от 02.08.99 N 885 "Об утверждении перечня поствакцинальных осложнений, вызванных профилактическими прививками, включенными в национальный календарь профилактических прививок, и профилактическими прививками по эпидемическим показаниям, дающих право гражданам на получение государственных единовременных пособий"; - постановление Правительства Российской Федерации от 27.12.00 N 1013 "О порядке выплаты государственных единовременных пособий и ежемесячных денежных компенсаций гражданам при возникновении у них поствакцинальных осложнений"; - методические указания МУ 3.3.1.1123-02 «Мониторинг поствакцинальных осложнений и их профилактика»; - методические указания МУ 3.3.1879-04 «Расследование случаев поствакцинальных осложнений». </vt:lpstr>
      <vt:lpstr>Структура поствакцинальных реакций и осложнений по степени тяжести у детей, привитых в БУ «Сургутская городская клиническая поликлиника № 5», 2016-2018 годы </vt:lpstr>
      <vt:lpstr>Алгоритм действий при поствакцинальных реакциях и осложнениях</vt:lpstr>
      <vt:lpstr>Презентация PowerPoint</vt:lpstr>
      <vt:lpstr>Презентация PowerPoint</vt:lpstr>
      <vt:lpstr>Благодарю за внимание!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Региональный календарь Ханты-Мансийского автономного округа – Югры: достоинства, проблемы пути совершенствования</dc:title>
  <dc:creator>ЕжоваОА</dc:creator>
  <cp:lastModifiedBy>shipilova_gn</cp:lastModifiedBy>
  <cp:revision>89</cp:revision>
  <cp:lastPrinted>2019-06-18T07:44:36Z</cp:lastPrinted>
  <dcterms:created xsi:type="dcterms:W3CDTF">2019-05-11T03:25:02Z</dcterms:created>
  <dcterms:modified xsi:type="dcterms:W3CDTF">2019-06-18T07:55:05Z</dcterms:modified>
</cp:coreProperties>
</file>